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7" r:id="rId2"/>
    <p:sldId id="258" r:id="rId3"/>
    <p:sldId id="259" r:id="rId4"/>
    <p:sldId id="260" r:id="rId5"/>
    <p:sldId id="284" r:id="rId6"/>
    <p:sldId id="261"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1" r:id="rId24"/>
    <p:sldId id="280" r:id="rId25"/>
    <p:sldId id="282" r:id="rId26"/>
    <p:sldId id="283" r:id="rId27"/>
    <p:sldId id="262" r:id="rId28"/>
    <p:sldId id="263"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151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الأشخاص المرخص لهم</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Sheet1!$A$2:$A$7</c:f>
              <c:numCache>
                <c:formatCode>General</c:formatCode>
                <c:ptCount val="6"/>
                <c:pt idx="0">
                  <c:v>2013</c:v>
                </c:pt>
                <c:pt idx="1">
                  <c:v>2014</c:v>
                </c:pt>
                <c:pt idx="2">
                  <c:v>2015</c:v>
                </c:pt>
                <c:pt idx="3">
                  <c:v>2016</c:v>
                </c:pt>
                <c:pt idx="4">
                  <c:v>2017</c:v>
                </c:pt>
                <c:pt idx="5">
                  <c:v>2018</c:v>
                </c:pt>
              </c:numCache>
            </c:numRef>
          </c:cat>
          <c:val>
            <c:numRef>
              <c:f>Sheet1!$B$2:$B$7</c:f>
              <c:numCache>
                <c:formatCode>General</c:formatCode>
                <c:ptCount val="6"/>
                <c:pt idx="0">
                  <c:v>14</c:v>
                </c:pt>
                <c:pt idx="1">
                  <c:v>26</c:v>
                </c:pt>
                <c:pt idx="2">
                  <c:v>54</c:v>
                </c:pt>
                <c:pt idx="3">
                  <c:v>72</c:v>
                </c:pt>
                <c:pt idx="4">
                  <c:v>79</c:v>
                </c:pt>
                <c:pt idx="5">
                  <c:v>80</c:v>
                </c:pt>
              </c:numCache>
            </c:numRef>
          </c:val>
          <c:extLst>
            <c:ext xmlns:c16="http://schemas.microsoft.com/office/drawing/2014/chart" uri="{C3380CC4-5D6E-409C-BE32-E72D297353CC}">
              <c16:uniqueId val="{00000000-6DFE-4FB1-B8C3-78FCAE4BEA6A}"/>
            </c:ext>
          </c:extLst>
        </c:ser>
        <c:dLbls>
          <c:showLegendKey val="0"/>
          <c:showVal val="1"/>
          <c:showCatName val="0"/>
          <c:showSerName val="0"/>
          <c:showPercent val="0"/>
          <c:showBubbleSize val="0"/>
        </c:dLbls>
        <c:gapWidth val="164"/>
        <c:overlap val="-22"/>
        <c:axId val="11199455"/>
        <c:axId val="11203615"/>
      </c:barChart>
      <c:catAx>
        <c:axId val="11199455"/>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203615"/>
        <c:crosses val="autoZero"/>
        <c:auto val="1"/>
        <c:lblAlgn val="ctr"/>
        <c:lblOffset val="100"/>
        <c:noMultiLvlLbl val="0"/>
      </c:catAx>
      <c:valAx>
        <c:axId val="11203615"/>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9945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الأشخاص المرخص لهم</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12E2-4583-A4CB-69AA01A256FB}"/>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12E2-4583-A4CB-69AA01A256FB}"/>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12E2-4583-A4CB-69AA01A256FB}"/>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12E2-4583-A4CB-69AA01A256FB}"/>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12E2-4583-A4CB-69AA01A256FB}"/>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12E2-4583-A4CB-69AA01A256FB}"/>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12E2-4583-A4CB-69AA01A256FB}"/>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12E2-4583-A4CB-69AA01A256FB}"/>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12E2-4583-A4CB-69AA01A256FB}"/>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12E2-4583-A4CB-69AA01A256FB}"/>
              </c:ext>
            </c:extLst>
          </c:dPt>
          <c:dPt>
            <c:idx val="10"/>
            <c:bubble3D val="0"/>
            <c:spPr>
              <a:pattFill prst="ltUpDiag">
                <a:fgClr>
                  <a:schemeClr val="accent5">
                    <a:lumMod val="60000"/>
                  </a:schemeClr>
                </a:fgClr>
                <a:bgClr>
                  <a:schemeClr val="accent5">
                    <a:lumMod val="60000"/>
                    <a:lumMod val="20000"/>
                    <a:lumOff val="80000"/>
                  </a:schemeClr>
                </a:bgClr>
              </a:pattFill>
              <a:ln w="19050">
                <a:solidFill>
                  <a:schemeClr val="lt1"/>
                </a:solidFill>
              </a:ln>
              <a:effectLst>
                <a:innerShdw blurRad="114300">
                  <a:schemeClr val="accent5">
                    <a:lumMod val="60000"/>
                  </a:schemeClr>
                </a:innerShdw>
              </a:effectLst>
            </c:spPr>
            <c:extLst>
              <c:ext xmlns:c16="http://schemas.microsoft.com/office/drawing/2014/chart" uri="{C3380CC4-5D6E-409C-BE32-E72D297353CC}">
                <c16:uniqueId val="{00000015-12E2-4583-A4CB-69AA01A256F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layout/>
              </c:ext>
            </c:extLst>
          </c:dLbls>
          <c:cat>
            <c:strRef>
              <c:f>Sheet1!$A$2:$A$12</c:f>
              <c:strCache>
                <c:ptCount val="11"/>
                <c:pt idx="0">
                  <c:v>بورصة أوراق مالية</c:v>
                </c:pt>
                <c:pt idx="1">
                  <c:v>وكالة مقاصة</c:v>
                </c:pt>
                <c:pt idx="2">
                  <c:v>مدير محفطة الاستثمار</c:v>
                </c:pt>
                <c:pt idx="3">
                  <c:v>مدير نظام استثمار جماعي</c:v>
                </c:pt>
                <c:pt idx="4">
                  <c:v>مستشار استثمار </c:v>
                </c:pt>
                <c:pt idx="5">
                  <c:v>وكيل اكتتاب</c:v>
                </c:pt>
                <c:pt idx="6">
                  <c:v>أمين حفظ</c:v>
                </c:pt>
                <c:pt idx="7">
                  <c:v>وسيط أوراق مالية مسجل في بورصة الأوراق المالية</c:v>
                </c:pt>
                <c:pt idx="8">
                  <c:v>وسيط أوراق مالية غير مسجل في بورصة الأوراق المالية</c:v>
                </c:pt>
                <c:pt idx="9">
                  <c:v>مراقب استثمار</c:v>
                </c:pt>
                <c:pt idx="10">
                  <c:v>تقويم الأصول</c:v>
                </c:pt>
              </c:strCache>
            </c:strRef>
          </c:cat>
          <c:val>
            <c:numRef>
              <c:f>Sheet1!$B$2:$B$12</c:f>
              <c:numCache>
                <c:formatCode>General</c:formatCode>
                <c:ptCount val="11"/>
                <c:pt idx="0">
                  <c:v>1</c:v>
                </c:pt>
                <c:pt idx="1">
                  <c:v>1</c:v>
                </c:pt>
                <c:pt idx="2">
                  <c:v>52</c:v>
                </c:pt>
                <c:pt idx="3">
                  <c:v>42</c:v>
                </c:pt>
                <c:pt idx="4">
                  <c:v>50</c:v>
                </c:pt>
                <c:pt idx="5">
                  <c:v>36</c:v>
                </c:pt>
                <c:pt idx="6">
                  <c:v>24</c:v>
                </c:pt>
                <c:pt idx="7">
                  <c:v>11</c:v>
                </c:pt>
                <c:pt idx="8">
                  <c:v>30</c:v>
                </c:pt>
                <c:pt idx="9">
                  <c:v>21</c:v>
                </c:pt>
                <c:pt idx="10">
                  <c:v>2</c:v>
                </c:pt>
              </c:numCache>
            </c:numRef>
          </c:val>
          <c:extLst>
            <c:ext xmlns:c16="http://schemas.microsoft.com/office/drawing/2014/chart" uri="{C3380CC4-5D6E-409C-BE32-E72D297353CC}">
              <c16:uniqueId val="{00000016-12E2-4583-A4CB-69AA01A256FB}"/>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24257-2861-4403-9DDC-3130225F3EE1}" type="datetimeFigureOut">
              <a:rPr lang="en-US" smtClean="0"/>
              <a:t>05/12/2018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CEE1A-86CA-4601-9604-781E3620D13C}" type="slidenum">
              <a:rPr lang="en-US" smtClean="0"/>
              <a:t>‹#›</a:t>
            </a:fld>
            <a:endParaRPr lang="en-US"/>
          </a:p>
        </p:txBody>
      </p:sp>
    </p:spTree>
    <p:extLst>
      <p:ext uri="{BB962C8B-B14F-4D97-AF65-F5344CB8AC3E}">
        <p14:creationId xmlns:p14="http://schemas.microsoft.com/office/powerpoint/2010/main" val="1885483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3609681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614128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2490416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1156201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3703479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3209039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3392704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90105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112954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2884602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17903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33582536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3665007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2400938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2338880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3567214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33375882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2901881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3218118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1292394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4166111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1907330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4158933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1305076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231607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4FCE9D-A8D2-4B87-AE7A-FB5C3FCF814F}" type="datetimeFigureOut">
              <a:rPr lang="en-US" smtClean="0"/>
              <a:t>05/12/2018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2491495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4FCE9D-A8D2-4B87-AE7A-FB5C3FCF814F}" type="datetimeFigureOut">
              <a:rPr lang="en-US" smtClean="0"/>
              <a:t>05/12/2018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131692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4FCE9D-A8D2-4B87-AE7A-FB5C3FCF814F}" type="datetimeFigureOut">
              <a:rPr lang="en-US" smtClean="0"/>
              <a:t>05/12/2018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269406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4FCE9D-A8D2-4B87-AE7A-FB5C3FCF814F}" type="datetimeFigureOut">
              <a:rPr lang="en-US" smtClean="0"/>
              <a:t>05/12/2018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36752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4FCE9D-A8D2-4B87-AE7A-FB5C3FCF814F}" type="datetimeFigureOut">
              <a:rPr lang="en-US" smtClean="0"/>
              <a:t>05/12/2018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2403695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4FCE9D-A8D2-4B87-AE7A-FB5C3FCF814F}" type="datetimeFigureOut">
              <a:rPr lang="en-US" smtClean="0"/>
              <a:t>05/12/2018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3430540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4FCE9D-A8D2-4B87-AE7A-FB5C3FCF814F}" type="datetimeFigureOut">
              <a:rPr lang="en-US" smtClean="0"/>
              <a:t>05/12/2018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407879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4FCE9D-A8D2-4B87-AE7A-FB5C3FCF814F}" type="datetimeFigureOut">
              <a:rPr lang="en-US" smtClean="0"/>
              <a:t>05/12/2018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4064991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FCE9D-A8D2-4B87-AE7A-FB5C3FCF814F}" type="datetimeFigureOut">
              <a:rPr lang="en-US" smtClean="0"/>
              <a:t>05/12/2018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3060283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4FCE9D-A8D2-4B87-AE7A-FB5C3FCF814F}" type="datetimeFigureOut">
              <a:rPr lang="en-US" smtClean="0"/>
              <a:t>05/12/2018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3094275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4FCE9D-A8D2-4B87-AE7A-FB5C3FCF814F}" type="datetimeFigureOut">
              <a:rPr lang="en-US" smtClean="0"/>
              <a:t>05/12/2018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6D558-E6F5-477A-99C5-CD068F4FF5C3}" type="slidenum">
              <a:rPr lang="en-US" smtClean="0"/>
              <a:t>‹#›</a:t>
            </a:fld>
            <a:endParaRPr lang="en-US"/>
          </a:p>
        </p:txBody>
      </p:sp>
    </p:spTree>
    <p:extLst>
      <p:ext uri="{BB962C8B-B14F-4D97-AF65-F5344CB8AC3E}">
        <p14:creationId xmlns:p14="http://schemas.microsoft.com/office/powerpoint/2010/main" val="1532156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FCE9D-A8D2-4B87-AE7A-FB5C3FCF814F}" type="datetimeFigureOut">
              <a:rPr lang="en-US" smtClean="0"/>
              <a:t>05/12/2018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6D558-E6F5-477A-99C5-CD068F4FF5C3}" type="slidenum">
              <a:rPr lang="en-US" smtClean="0"/>
              <a:t>‹#›</a:t>
            </a:fld>
            <a:endParaRPr lang="en-US"/>
          </a:p>
        </p:txBody>
      </p:sp>
    </p:spTree>
    <p:extLst>
      <p:ext uri="{BB962C8B-B14F-4D97-AF65-F5344CB8AC3E}">
        <p14:creationId xmlns:p14="http://schemas.microsoft.com/office/powerpoint/2010/main" val="1350569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12068" y="1340768"/>
            <a:ext cx="7772400" cy="1470025"/>
          </a:xfrm>
        </p:spPr>
        <p:txBody>
          <a:bodyPr>
            <a:noAutofit/>
          </a:bodyPr>
          <a:lstStyle/>
          <a:p>
            <a:pPr rtl="1"/>
            <a:r>
              <a:rPr lang="ar-KW" sz="5400" dirty="0">
                <a:solidFill>
                  <a:srgbClr val="AE852D"/>
                </a:solidFill>
                <a:latin typeface="Calibri" pitchFamily="34" charset="0"/>
                <a:cs typeface="mohammad bold art 1" pitchFamily="2" charset="-78"/>
              </a:rPr>
              <a:t>ورشة عمل</a:t>
            </a:r>
            <a:r>
              <a:rPr lang="en-US" b="1" dirty="0" smtClean="0">
                <a:solidFill>
                  <a:srgbClr val="8C8A26"/>
                </a:solidFill>
              </a:rPr>
              <a:t/>
            </a:r>
            <a:br>
              <a:rPr lang="en-US" b="1" dirty="0" smtClean="0">
                <a:solidFill>
                  <a:srgbClr val="8C8A26"/>
                </a:solidFill>
              </a:rPr>
            </a:br>
            <a:endParaRPr lang="en-GB" dirty="0"/>
          </a:p>
        </p:txBody>
      </p:sp>
      <p:sp>
        <p:nvSpPr>
          <p:cNvPr id="3" name="Subtitle 2"/>
          <p:cNvSpPr>
            <a:spLocks noGrp="1"/>
          </p:cNvSpPr>
          <p:nvPr>
            <p:ph type="subTitle" idx="1"/>
          </p:nvPr>
        </p:nvSpPr>
        <p:spPr>
          <a:xfrm>
            <a:off x="1843608" y="2276872"/>
            <a:ext cx="6400800" cy="2616696"/>
          </a:xfrm>
        </p:spPr>
        <p:txBody>
          <a:bodyPr>
            <a:normAutofit/>
          </a:bodyPr>
          <a:lstStyle/>
          <a:p>
            <a:pPr>
              <a:lnSpc>
                <a:spcPct val="150000"/>
              </a:lnSpc>
            </a:pPr>
            <a:r>
              <a:rPr lang="ar-KW" sz="4800" dirty="0">
                <a:solidFill>
                  <a:srgbClr val="1F497D"/>
                </a:solidFill>
                <a:cs typeface="mohammad bold art 1" pitchFamily="2" charset="-78"/>
              </a:rPr>
              <a:t>أنشطة الأوراق المالية ونطاق كلٍ منها</a:t>
            </a:r>
          </a:p>
          <a:p>
            <a:pPr>
              <a:lnSpc>
                <a:spcPct val="100000"/>
              </a:lnSpc>
            </a:pPr>
            <a:endParaRPr lang="ar-KW" sz="4800" dirty="0">
              <a:solidFill>
                <a:srgbClr val="1F497D"/>
              </a:solidFill>
              <a:cs typeface="mohammad bold art 1" pitchFamily="2" charset="-78"/>
            </a:endParaRPr>
          </a:p>
        </p:txBody>
      </p:sp>
      <p:pic>
        <p:nvPicPr>
          <p:cNvPr id="7" name="Picture 6"/>
          <p:cNvPicPr>
            <a:picLocks noChangeAspect="1"/>
          </p:cNvPicPr>
          <p:nvPr/>
        </p:nvPicPr>
        <p:blipFill>
          <a:blip r:embed="rId3"/>
          <a:stretch>
            <a:fillRect/>
          </a:stretch>
        </p:blipFill>
        <p:spPr>
          <a:xfrm>
            <a:off x="0" y="1"/>
            <a:ext cx="1952128" cy="6857999"/>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25310" y="0"/>
            <a:ext cx="1418688" cy="1412776"/>
          </a:xfrm>
          <a:prstGeom prst="rect">
            <a:avLst/>
          </a:prstGeom>
        </p:spPr>
      </p:pic>
    </p:spTree>
    <p:extLst>
      <p:ext uri="{BB962C8B-B14F-4D97-AF65-F5344CB8AC3E}">
        <p14:creationId xmlns:p14="http://schemas.microsoft.com/office/powerpoint/2010/main" val="3203366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rgbClr val="AE852D"/>
                </a:solidFill>
                <a:latin typeface="Calibri" pitchFamily="34" charset="0"/>
                <a:cs typeface="mohammad bold art 1" pitchFamily="2" charset="-78"/>
              </a:rPr>
              <a:t>وسيط أوراق مالية </a:t>
            </a:r>
            <a:r>
              <a:rPr lang="ar-KW" sz="3200" b="1" u="sng" dirty="0">
                <a:solidFill>
                  <a:srgbClr val="AE852D"/>
                </a:solidFill>
                <a:latin typeface="Calibri" pitchFamily="34" charset="0"/>
                <a:cs typeface="mohammad bold art 1" pitchFamily="2" charset="-78"/>
              </a:rPr>
              <a:t>مسجل</a:t>
            </a:r>
            <a:r>
              <a:rPr lang="ar-KW" sz="3200" dirty="0">
                <a:solidFill>
                  <a:srgbClr val="AE852D"/>
                </a:solidFill>
                <a:latin typeface="Calibri" pitchFamily="34" charset="0"/>
                <a:cs typeface="mohammad bold art 1" pitchFamily="2" charset="-78"/>
              </a:rPr>
              <a:t> في بورصة الأوراق المالية </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endParaRPr lang="ar-KW" sz="2400" dirty="0" smtClean="0">
              <a:solidFill>
                <a:schemeClr val="tx2"/>
              </a:solidFill>
              <a:latin typeface="Calibri" pitchFamily="34" charset="0"/>
              <a:cs typeface="mohammad bold art 1" pitchFamily="2" charset="-78"/>
            </a:endParaRPr>
          </a:p>
          <a:p>
            <a:pPr marL="0" indent="0" algn="just" rtl="1" fontAlgn="ctr">
              <a:buNone/>
            </a:pPr>
            <a:endParaRPr lang="ar-KW" sz="2400" dirty="0">
              <a:solidFill>
                <a:schemeClr val="tx2"/>
              </a:solidFill>
              <a:latin typeface="Calibri" pitchFamily="34" charset="0"/>
              <a:cs typeface="mohammad bold art 1" pitchFamily="2" charset="-78"/>
            </a:endParaRPr>
          </a:p>
          <a:p>
            <a:pPr marL="0" indent="0" algn="just" rtl="1" fontAlgn="ctr">
              <a:buNone/>
            </a:pPr>
            <a:endParaRPr lang="ar-KW" sz="2400" dirty="0" smtClean="0">
              <a:solidFill>
                <a:schemeClr val="tx2"/>
              </a:solidFill>
              <a:latin typeface="Calibri" pitchFamily="34" charset="0"/>
              <a:cs typeface="mohammad bold art 1" pitchFamily="2" charset="-78"/>
            </a:endParaRPr>
          </a:p>
          <a:p>
            <a:pPr marL="0" indent="0" algn="just" rtl="1" fontAlgn="ctr">
              <a:buNone/>
            </a:pPr>
            <a:r>
              <a:rPr lang="ar-YE" sz="2400" dirty="0" smtClean="0">
                <a:solidFill>
                  <a:schemeClr val="tx2"/>
                </a:solidFill>
                <a:latin typeface="Calibri" pitchFamily="34" charset="0"/>
                <a:cs typeface="mohammad bold art 1" pitchFamily="2" charset="-78"/>
              </a:rPr>
              <a:t>يقوم </a:t>
            </a:r>
            <a:r>
              <a:rPr lang="ar-YE" sz="2400" dirty="0">
                <a:solidFill>
                  <a:schemeClr val="tx2"/>
                </a:solidFill>
                <a:latin typeface="Calibri" pitchFamily="34" charset="0"/>
                <a:cs typeface="mohammad bold art 1" pitchFamily="2" charset="-78"/>
              </a:rPr>
              <a:t>وسيط أوراق مالية مسجل في البورصة باستقبال أوامر البيع والشراء وتنفيذها حسب تعليمات العميل،  وذلك بصفته مسجلاً ضمن قائمة الوسطاء لدى البورصة.</a:t>
            </a:r>
            <a:endParaRPr lang="ar-KW" sz="24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cxnSp>
        <p:nvCxnSpPr>
          <p:cNvPr id="10" name="Straight Connector 9"/>
          <p:cNvCxnSpPr/>
          <p:nvPr/>
        </p:nvCxnSpPr>
        <p:spPr>
          <a:xfrm>
            <a:off x="3563888" y="141763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843352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rgbClr val="AE852D"/>
                </a:solidFill>
                <a:latin typeface="Calibri" pitchFamily="34" charset="0"/>
                <a:cs typeface="mohammad bold art 1" pitchFamily="2" charset="-78"/>
              </a:rPr>
              <a:t>وسيط أوراق مالية </a:t>
            </a:r>
            <a:r>
              <a:rPr lang="ar-KW" sz="3200" b="1" u="sng" dirty="0">
                <a:solidFill>
                  <a:srgbClr val="AE852D"/>
                </a:solidFill>
                <a:latin typeface="Calibri" pitchFamily="34" charset="0"/>
                <a:cs typeface="mohammad bold art 1" pitchFamily="2" charset="-78"/>
              </a:rPr>
              <a:t>مؤهل</a:t>
            </a:r>
            <a:r>
              <a:rPr lang="ar-KW" sz="3200" u="sng" dirty="0">
                <a:solidFill>
                  <a:srgbClr val="AE852D"/>
                </a:solidFill>
                <a:latin typeface="Calibri" pitchFamily="34" charset="0"/>
                <a:cs typeface="mohammad bold art 1" pitchFamily="2" charset="-78"/>
              </a:rPr>
              <a:t> </a:t>
            </a:r>
            <a:r>
              <a:rPr lang="ar-KW" sz="3200" b="1" u="sng" dirty="0">
                <a:solidFill>
                  <a:srgbClr val="AE852D"/>
                </a:solidFill>
                <a:latin typeface="Calibri" pitchFamily="34" charset="0"/>
                <a:cs typeface="mohammad bold art 1" pitchFamily="2" charset="-78"/>
              </a:rPr>
              <a:t>مسجل</a:t>
            </a:r>
            <a:r>
              <a:rPr lang="ar-KW" sz="3200" dirty="0">
                <a:solidFill>
                  <a:srgbClr val="AE852D"/>
                </a:solidFill>
                <a:latin typeface="Calibri" pitchFamily="34" charset="0"/>
                <a:cs typeface="mohammad bold art 1" pitchFamily="2" charset="-78"/>
              </a:rPr>
              <a:t> في بورصة الأوراق المالية </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pPr algn="just" rtl="1"/>
            <a:r>
              <a:rPr lang="ar-KW" sz="2400" dirty="0">
                <a:solidFill>
                  <a:schemeClr val="tx2"/>
                </a:solidFill>
                <a:latin typeface="Calibri" pitchFamily="34" charset="0"/>
                <a:cs typeface="mohammad bold art 1" pitchFamily="2" charset="-78"/>
              </a:rPr>
              <a:t>يؤدي</a:t>
            </a:r>
            <a:r>
              <a:rPr lang="ar-YE" sz="2400" dirty="0">
                <a:solidFill>
                  <a:schemeClr val="tx2"/>
                </a:solidFill>
                <a:latin typeface="Calibri" pitchFamily="34" charset="0"/>
                <a:cs typeface="mohammad bold art 1" pitchFamily="2" charset="-78"/>
              </a:rPr>
              <a:t> وسيط أوراق مالية </a:t>
            </a:r>
            <a:r>
              <a:rPr lang="ar-KW" sz="2400" dirty="0">
                <a:solidFill>
                  <a:schemeClr val="tx2"/>
                </a:solidFill>
                <a:latin typeface="Calibri" pitchFamily="34" charset="0"/>
                <a:cs typeface="mohammad bold art 1" pitchFamily="2" charset="-78"/>
              </a:rPr>
              <a:t>مؤهل </a:t>
            </a:r>
            <a:r>
              <a:rPr lang="ar-YE" sz="2400" dirty="0">
                <a:solidFill>
                  <a:schemeClr val="tx2"/>
                </a:solidFill>
                <a:latin typeface="Calibri" pitchFamily="34" charset="0"/>
                <a:cs typeface="mohammad bold art 1" pitchFamily="2" charset="-78"/>
              </a:rPr>
              <a:t>مسجل في بورصة</a:t>
            </a:r>
            <a:r>
              <a:rPr lang="ar-KW" sz="2400" dirty="0">
                <a:solidFill>
                  <a:schemeClr val="tx2"/>
                </a:solidFill>
                <a:latin typeface="Calibri" pitchFamily="34" charset="0"/>
                <a:cs typeface="mohammad bold art 1" pitchFamily="2" charset="-78"/>
              </a:rPr>
              <a:t> الأوراق المالية المهام الآتية:</a:t>
            </a:r>
          </a:p>
          <a:p>
            <a:pPr marL="0" indent="0" algn="just" rtl="1">
              <a:buNone/>
            </a:pPr>
            <a:endParaRPr lang="ar-KW" sz="500" dirty="0">
              <a:solidFill>
                <a:schemeClr val="tx2"/>
              </a:solidFill>
              <a:latin typeface="Calibri" pitchFamily="34" charset="0"/>
              <a:cs typeface="mohammad bold art 1" pitchFamily="2" charset="-78"/>
            </a:endParaRPr>
          </a:p>
          <a:p>
            <a:pPr marL="342900" indent="-342900" algn="just" rtl="1"/>
            <a:r>
              <a:rPr lang="ar-KW" sz="2400" dirty="0">
                <a:solidFill>
                  <a:schemeClr val="tx2"/>
                </a:solidFill>
                <a:latin typeface="Calibri" pitchFamily="34" charset="0"/>
                <a:cs typeface="mohammad bold art 1" pitchFamily="2" charset="-78"/>
              </a:rPr>
              <a:t>فتح حسابات للعملاء واتخاذ جميع الخطوات اللازمة للحصول على المعلومات والبيانات الصحيحة والكاملة التي تتيح له معرفة العميل.</a:t>
            </a:r>
          </a:p>
          <a:p>
            <a:pPr marL="342900" indent="-342900" algn="just" rtl="1"/>
            <a:r>
              <a:rPr lang="ar-KW" sz="2400" dirty="0">
                <a:solidFill>
                  <a:schemeClr val="tx2"/>
                </a:solidFill>
                <a:latin typeface="Calibri" pitchFamily="34" charset="0"/>
                <a:cs typeface="mohammad bold art 1" pitchFamily="2" charset="-78"/>
              </a:rPr>
              <a:t>استلام وإيداع أموال وأصول العملاء في الحساب المجمع الخاص بوسيط أوراق مالية المؤهل المسجل لصالح العملاء لدى أطراف مرخصة من قبل جهات رقابية في دولة الكويت.</a:t>
            </a:r>
          </a:p>
          <a:p>
            <a:pPr marL="342900" indent="-342900" algn="just" rtl="1"/>
            <a:r>
              <a:rPr lang="ar-KW" sz="2400" dirty="0">
                <a:solidFill>
                  <a:schemeClr val="tx2"/>
                </a:solidFill>
                <a:latin typeface="Calibri" pitchFamily="34" charset="0"/>
                <a:cs typeface="mohammad bold art 1" pitchFamily="2" charset="-78"/>
              </a:rPr>
              <a:t>العمل تحت إشراف وكالة المقاصة لإتمام عمليات التسوية </a:t>
            </a:r>
            <a:r>
              <a:rPr lang="ar-KW" sz="2400" dirty="0" err="1">
                <a:solidFill>
                  <a:schemeClr val="tx2"/>
                </a:solidFill>
                <a:latin typeface="Calibri" pitchFamily="34" charset="0"/>
                <a:cs typeface="mohammad bold art 1" pitchFamily="2" charset="-78"/>
              </a:rPr>
              <a:t>والتقاص</a:t>
            </a:r>
            <a:r>
              <a:rPr lang="ar-KW" sz="2400" dirty="0">
                <a:solidFill>
                  <a:schemeClr val="tx2"/>
                </a:solidFill>
                <a:latin typeface="Calibri" pitchFamily="34" charset="0"/>
                <a:cs typeface="mohammad bold art 1" pitchFamily="2" charset="-78"/>
              </a:rPr>
              <a:t> الناتجة عن عمليات تداول عملائه وإدارة المخاطر المتعلقة بهذه العمليات ومطابقة سجلاته مع الأطراف ذات الصلة وذلك حسب اللوائح والنظم التي تقرها الهيئة.</a:t>
            </a:r>
          </a:p>
          <a:p>
            <a:pPr marL="342900" indent="-342900" algn="just" rtl="1"/>
            <a:r>
              <a:rPr lang="ar-KW" sz="2400" dirty="0">
                <a:solidFill>
                  <a:schemeClr val="tx2"/>
                </a:solidFill>
                <a:latin typeface="Calibri" pitchFamily="34" charset="0"/>
                <a:cs typeface="mohammad bold art 1" pitchFamily="2" charset="-78"/>
              </a:rPr>
              <a:t>تنفيذ تعليمات العميل في استخدام أصوله وأمواله المتوفرة من إدارة حساباته.  </a:t>
            </a: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cxnSp>
        <p:nvCxnSpPr>
          <p:cNvPr id="10" name="Straight Connector 9"/>
          <p:cNvCxnSpPr/>
          <p:nvPr/>
        </p:nvCxnSpPr>
        <p:spPr>
          <a:xfrm>
            <a:off x="3563888" y="1400523"/>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36244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rgbClr val="AE852D"/>
                </a:solidFill>
                <a:latin typeface="Calibri" pitchFamily="34" charset="0"/>
                <a:cs typeface="mohammad bold art 1" pitchFamily="2" charset="-78"/>
              </a:rPr>
              <a:t>وسيط أوراق مالية </a:t>
            </a:r>
            <a:r>
              <a:rPr lang="ar-KW" sz="3200" b="1" u="sng" dirty="0">
                <a:solidFill>
                  <a:srgbClr val="AE852D"/>
                </a:solidFill>
                <a:latin typeface="Calibri" pitchFamily="34" charset="0"/>
                <a:cs typeface="mohammad bold art 1" pitchFamily="2" charset="-78"/>
              </a:rPr>
              <a:t>غير مسجل</a:t>
            </a:r>
            <a:r>
              <a:rPr lang="ar-KW" sz="3200" dirty="0">
                <a:solidFill>
                  <a:srgbClr val="AE852D"/>
                </a:solidFill>
                <a:latin typeface="Calibri" pitchFamily="34" charset="0"/>
                <a:cs typeface="mohammad bold art 1" pitchFamily="2" charset="-78"/>
              </a:rPr>
              <a:t> في بورصة الأوراق المالية </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endParaRPr lang="ar-KW" dirty="0" smtClean="0">
              <a:solidFill>
                <a:schemeClr val="tx2"/>
              </a:solidFill>
              <a:latin typeface="Calibri" pitchFamily="34" charset="0"/>
              <a:cs typeface="mohammad bold art 1" pitchFamily="2" charset="-78"/>
            </a:endParaRPr>
          </a:p>
          <a:p>
            <a:pPr marL="0" indent="0" algn="just" rtl="1" fontAlgn="ctr">
              <a:buNone/>
            </a:pPr>
            <a:endParaRPr lang="ar-KW" dirty="0">
              <a:solidFill>
                <a:schemeClr val="tx2"/>
              </a:solidFill>
              <a:latin typeface="Calibri" pitchFamily="34" charset="0"/>
              <a:cs typeface="mohammad bold art 1" pitchFamily="2" charset="-78"/>
            </a:endParaRPr>
          </a:p>
          <a:p>
            <a:pPr marL="0" indent="0" algn="just" rtl="1" fontAlgn="ctr">
              <a:buNone/>
            </a:pPr>
            <a:r>
              <a:rPr lang="ar-YE" sz="2400" dirty="0" smtClean="0">
                <a:solidFill>
                  <a:schemeClr val="tx2"/>
                </a:solidFill>
                <a:latin typeface="Calibri" pitchFamily="34" charset="0"/>
                <a:cs typeface="mohammad bold art 1" pitchFamily="2" charset="-78"/>
              </a:rPr>
              <a:t>يقوم </a:t>
            </a:r>
            <a:r>
              <a:rPr lang="ar-YE" sz="2400" dirty="0">
                <a:solidFill>
                  <a:schemeClr val="tx2"/>
                </a:solidFill>
                <a:latin typeface="Calibri" pitchFamily="34" charset="0"/>
                <a:cs typeface="mohammad bold art 1" pitchFamily="2" charset="-78"/>
              </a:rPr>
              <a:t>وسيط أوراق مالية غير مسجل في البورصة بترتيب صفقات الأوراق المالية واستقبال أوامر البيع والشراء وتنفيذها حسب تعليمات العميل، وذلك بصفته غير مسجل ضمن قائمة الوسطاء لدى البورصة. </a:t>
            </a:r>
            <a:endParaRPr lang="en-US" sz="24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cxnSp>
        <p:nvCxnSpPr>
          <p:cNvPr id="10" name="Straight Connector 9"/>
          <p:cNvCxnSpPr/>
          <p:nvPr/>
        </p:nvCxnSpPr>
        <p:spPr>
          <a:xfrm>
            <a:off x="3563888" y="13449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1085424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مستشار استثمار</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r>
              <a:rPr lang="ar-YE" sz="2400" dirty="0">
                <a:solidFill>
                  <a:schemeClr val="tx2"/>
                </a:solidFill>
                <a:latin typeface="Calibri" pitchFamily="34" charset="0"/>
                <a:cs typeface="mohammad bold art 1" pitchFamily="2" charset="-78"/>
              </a:rPr>
              <a:t>تشمل مهام مستشار استثمار على سبيل المثال لا الحصر الأعمال التالية:</a:t>
            </a:r>
            <a:endParaRPr lang="en-US" sz="2400"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sz="2200" dirty="0">
                <a:solidFill>
                  <a:schemeClr val="tx2"/>
                </a:solidFill>
                <a:latin typeface="Calibri" pitchFamily="34" charset="0"/>
                <a:cs typeface="mohammad bold art 1" pitchFamily="2" charset="-78"/>
              </a:rPr>
              <a:t>تقييم الأوراق المالية.</a:t>
            </a:r>
            <a:endParaRPr lang="en-US" sz="2200"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sz="2200" dirty="0">
                <a:solidFill>
                  <a:schemeClr val="tx2"/>
                </a:solidFill>
                <a:latin typeface="Calibri" pitchFamily="34" charset="0"/>
                <a:cs typeface="mohammad bold art 1" pitchFamily="2" charset="-78"/>
              </a:rPr>
              <a:t>القيام بتقديم المشورة وإصدار التقارير والتحاليل للآخرين بشكل مباشر، أو عن طريق وسائل الإعلام والاتصال، فيما يتعلق بنشاط أو أكثر من الأنشطة التالية، وذلك على سبيل المثال لا الحصر:</a:t>
            </a:r>
            <a:endParaRPr lang="ar-KW" sz="2200" dirty="0">
              <a:solidFill>
                <a:schemeClr val="tx2"/>
              </a:solidFill>
              <a:latin typeface="Calibri" pitchFamily="34" charset="0"/>
              <a:cs typeface="mohammad bold art 1" pitchFamily="2" charset="-78"/>
            </a:endParaRPr>
          </a:p>
          <a:p>
            <a:pPr lvl="2" algn="just" rtl="1" fontAlgn="ctr"/>
            <a:r>
              <a:rPr lang="ar-YE" dirty="0">
                <a:solidFill>
                  <a:schemeClr val="tx2"/>
                </a:solidFill>
                <a:latin typeface="Calibri" pitchFamily="34" charset="0"/>
                <a:cs typeface="mohammad bold art 1" pitchFamily="2" charset="-78"/>
              </a:rPr>
              <a:t>استثمار أو شراء أو بيع الأوراق المالية والمنتجات الاستثمارية.</a:t>
            </a:r>
            <a:endParaRPr lang="ar-KW" dirty="0">
              <a:solidFill>
                <a:schemeClr val="tx2"/>
              </a:solidFill>
              <a:latin typeface="Calibri" pitchFamily="34" charset="0"/>
              <a:cs typeface="mohammad bold art 1" pitchFamily="2" charset="-78"/>
            </a:endParaRPr>
          </a:p>
          <a:p>
            <a:pPr lvl="2" algn="just" rtl="1" fontAlgn="ctr"/>
            <a:r>
              <a:rPr lang="ar-YE" dirty="0">
                <a:solidFill>
                  <a:schemeClr val="tx2"/>
                </a:solidFill>
                <a:latin typeface="Calibri" pitchFamily="34" charset="0"/>
                <a:cs typeface="mohammad bold art 1" pitchFamily="2" charset="-78"/>
              </a:rPr>
              <a:t>الاكتتاب في الأوراق المالية وعمليات طرحها وإصدارها وإدراجها</a:t>
            </a:r>
            <a:r>
              <a:rPr lang="ar-KW" dirty="0">
                <a:solidFill>
                  <a:schemeClr val="tx2"/>
                </a:solidFill>
                <a:latin typeface="Calibri" pitchFamily="34" charset="0"/>
                <a:cs typeface="mohammad bold art 1" pitchFamily="2" charset="-78"/>
              </a:rPr>
              <a:t>.</a:t>
            </a:r>
          </a:p>
          <a:p>
            <a:pPr lvl="2" algn="just" rtl="1" fontAlgn="ctr"/>
            <a:r>
              <a:rPr lang="ar-YE" dirty="0">
                <a:solidFill>
                  <a:schemeClr val="tx2"/>
                </a:solidFill>
                <a:latin typeface="Calibri" pitchFamily="34" charset="0"/>
                <a:cs typeface="mohammad bold art 1" pitchFamily="2" charset="-78"/>
              </a:rPr>
              <a:t>ممارسة أي حق يترتب على حيازة الأوراق المالية.</a:t>
            </a:r>
            <a:endParaRPr lang="ar-KW" dirty="0">
              <a:solidFill>
                <a:schemeClr val="tx2"/>
              </a:solidFill>
              <a:latin typeface="Calibri" pitchFamily="34" charset="0"/>
              <a:cs typeface="mohammad bold art 1" pitchFamily="2" charset="-78"/>
            </a:endParaRPr>
          </a:p>
          <a:p>
            <a:pPr marL="0" indent="0" algn="just" rtl="1" fontAlgn="ctr">
              <a:buNone/>
            </a:pPr>
            <a:endParaRPr lang="ar-KW" sz="900" dirty="0">
              <a:solidFill>
                <a:schemeClr val="tx2"/>
              </a:solidFill>
              <a:latin typeface="Calibri" pitchFamily="34" charset="0"/>
              <a:cs typeface="mohammad bold art 1" pitchFamily="2" charset="-78"/>
            </a:endParaRPr>
          </a:p>
          <a:p>
            <a:pPr marL="0" indent="0" algn="just" rtl="1" fontAlgn="ctr">
              <a:buNone/>
            </a:pPr>
            <a:r>
              <a:rPr lang="ar-YE" sz="2200" dirty="0">
                <a:solidFill>
                  <a:schemeClr val="tx2"/>
                </a:solidFill>
                <a:latin typeface="Calibri" pitchFamily="34" charset="0"/>
                <a:cs typeface="mohammad bold art 1" pitchFamily="2" charset="-78"/>
              </a:rPr>
              <a:t>بالإضافة إلى تقديم أي مشورة قد تؤدي إلى التأثير على قرار المستثمرين أو المستثمرين المحتملين في التصرف بالأوراق المالية والمنتجات الاستثمارية.</a:t>
            </a:r>
            <a:endParaRPr lang="en-US" sz="22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218984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تقويم الأصول</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algn="just" rtl="1" fontAlgn="ctr">
              <a:buFont typeface="Wingdings" panose="05000000000000000000" pitchFamily="2" charset="2"/>
              <a:buChar char="v"/>
            </a:pPr>
            <a:r>
              <a:rPr lang="ar-KW" sz="2400" dirty="0" smtClean="0">
                <a:solidFill>
                  <a:schemeClr val="tx2"/>
                </a:solidFill>
                <a:latin typeface="Calibri" pitchFamily="34" charset="0"/>
                <a:cs typeface="mohammad bold art 1" pitchFamily="2" charset="-78"/>
              </a:rPr>
              <a:t> تم </a:t>
            </a:r>
            <a:r>
              <a:rPr lang="ar-KW" sz="2400" dirty="0">
                <a:solidFill>
                  <a:schemeClr val="tx2"/>
                </a:solidFill>
                <a:latin typeface="Calibri" pitchFamily="34" charset="0"/>
                <a:cs typeface="mohammad bold art 1" pitchFamily="2" charset="-78"/>
              </a:rPr>
              <a:t>إصدار التعميم رقم (</a:t>
            </a:r>
            <a:r>
              <a:rPr lang="ar-KW" sz="2400" dirty="0" err="1">
                <a:solidFill>
                  <a:schemeClr val="tx2"/>
                </a:solidFill>
                <a:latin typeface="Calibri" pitchFamily="34" charset="0"/>
                <a:cs typeface="mohammad bold art 1" pitchFamily="2" charset="-78"/>
              </a:rPr>
              <a:t>هـ.أ.م</a:t>
            </a:r>
            <a:r>
              <a:rPr lang="ar-KW" sz="2400" dirty="0">
                <a:solidFill>
                  <a:schemeClr val="tx2"/>
                </a:solidFill>
                <a:latin typeface="Calibri" pitchFamily="34" charset="0"/>
                <a:cs typeface="mohammad bold art 1" pitchFamily="2" charset="-78"/>
              </a:rPr>
              <a:t>/</a:t>
            </a:r>
            <a:r>
              <a:rPr lang="ar-KW" sz="2400" dirty="0" err="1">
                <a:solidFill>
                  <a:schemeClr val="tx2"/>
                </a:solidFill>
                <a:latin typeface="Calibri" pitchFamily="34" charset="0"/>
                <a:cs typeface="mohammad bold art 1" pitchFamily="2" charset="-78"/>
              </a:rPr>
              <a:t>ق.إ</a:t>
            </a:r>
            <a:r>
              <a:rPr lang="ar-KW" sz="2400" dirty="0">
                <a:solidFill>
                  <a:schemeClr val="tx2"/>
                </a:solidFill>
                <a:latin typeface="Calibri" pitchFamily="34" charset="0"/>
                <a:cs typeface="mohammad bold art 1" pitchFamily="2" charset="-78"/>
              </a:rPr>
              <a:t>./2017/01) بشأن مزاولة نشاط تقويم الأصول بتاريخ 01/04/2017.</a:t>
            </a:r>
          </a:p>
          <a:p>
            <a:pPr algn="just" rtl="1" fontAlgn="ctr">
              <a:buFont typeface="Wingdings" panose="05000000000000000000" pitchFamily="2" charset="2"/>
              <a:buChar char="v"/>
            </a:pPr>
            <a:endParaRPr lang="ar-KW" sz="1700" dirty="0">
              <a:solidFill>
                <a:schemeClr val="tx2"/>
              </a:solidFill>
              <a:latin typeface="Calibri" pitchFamily="34" charset="0"/>
              <a:cs typeface="mohammad bold art 1" pitchFamily="2" charset="-78"/>
            </a:endParaRPr>
          </a:p>
          <a:p>
            <a:pPr algn="just" rtl="1" fontAlgn="ctr">
              <a:buFont typeface="Wingdings" panose="05000000000000000000" pitchFamily="2" charset="2"/>
              <a:buChar char="v"/>
            </a:pPr>
            <a:r>
              <a:rPr lang="ar-KW" sz="2200" dirty="0" smtClean="0">
                <a:solidFill>
                  <a:schemeClr val="tx2"/>
                </a:solidFill>
                <a:latin typeface="Calibri" pitchFamily="34" charset="0"/>
                <a:cs typeface="mohammad bold art 1" pitchFamily="2" charset="-78"/>
              </a:rPr>
              <a:t> متطلبات </a:t>
            </a:r>
            <a:r>
              <a:rPr lang="ar-KW" sz="2200" dirty="0">
                <a:solidFill>
                  <a:schemeClr val="tx2"/>
                </a:solidFill>
                <a:latin typeface="Calibri" pitchFamily="34" charset="0"/>
                <a:cs typeface="mohammad bold art 1" pitchFamily="2" charset="-78"/>
              </a:rPr>
              <a:t>ترخيص النشاط:</a:t>
            </a:r>
          </a:p>
          <a:p>
            <a:pPr marL="0" indent="0" algn="just" rtl="1" fontAlgn="ctr">
              <a:buNone/>
            </a:pPr>
            <a:endParaRPr lang="ar-KW" sz="1700" dirty="0">
              <a:solidFill>
                <a:schemeClr val="tx2"/>
              </a:solidFill>
              <a:latin typeface="Calibri" pitchFamily="34" charset="0"/>
              <a:cs typeface="mohammad bold art 1" pitchFamily="2" charset="-78"/>
            </a:endParaRPr>
          </a:p>
          <a:p>
            <a:pPr lvl="1" algn="just" rtl="1" fontAlgn="ctr"/>
            <a:r>
              <a:rPr lang="ar-KW" sz="2200" dirty="0">
                <a:solidFill>
                  <a:schemeClr val="tx2"/>
                </a:solidFill>
                <a:latin typeface="Calibri" pitchFamily="34" charset="0"/>
                <a:cs typeface="mohammad bold art 1" pitchFamily="2" charset="-78"/>
              </a:rPr>
              <a:t>استيفاء كامل متطلبات نموذج طلب ترخيص أنشطة أوراق مالية وفقاً للملحق رقم (5) للكتاب الخامس من اللائحة التنفيذية لقانون الهيئة.</a:t>
            </a:r>
          </a:p>
          <a:p>
            <a:pPr marL="457200" lvl="1" indent="0" algn="just" rtl="1" fontAlgn="ctr">
              <a:buNone/>
            </a:pPr>
            <a:endParaRPr lang="ar-KW" sz="1900" dirty="0">
              <a:solidFill>
                <a:schemeClr val="tx2"/>
              </a:solidFill>
              <a:latin typeface="Calibri" pitchFamily="34" charset="0"/>
              <a:cs typeface="mohammad bold art 1" pitchFamily="2" charset="-78"/>
            </a:endParaRPr>
          </a:p>
          <a:p>
            <a:pPr lvl="1" algn="just" rtl="1" fontAlgn="ctr"/>
            <a:r>
              <a:rPr lang="ar-KW" sz="2200" dirty="0">
                <a:solidFill>
                  <a:schemeClr val="tx2"/>
                </a:solidFill>
                <a:latin typeface="Calibri" pitchFamily="34" charset="0"/>
                <a:cs typeface="mohammad bold art 1" pitchFamily="2" charset="-78"/>
              </a:rPr>
              <a:t>استيفاء كامل متطلبات رأس المال والشكل القانوني كالآتي:</a:t>
            </a:r>
          </a:p>
          <a:p>
            <a:pPr lvl="2" algn="just" rtl="1" fontAlgn="ctr"/>
            <a:r>
              <a:rPr lang="ar-KW" sz="1900" dirty="0">
                <a:solidFill>
                  <a:schemeClr val="tx2"/>
                </a:solidFill>
                <a:latin typeface="Calibri" pitchFamily="34" charset="0"/>
                <a:cs typeface="mohammad bold art 1" pitchFamily="2" charset="-78"/>
              </a:rPr>
              <a:t>رأس مال مئة ألف دينار كويتي.</a:t>
            </a:r>
          </a:p>
          <a:p>
            <a:pPr lvl="2" algn="just" rtl="1" fontAlgn="ctr"/>
            <a:r>
              <a:rPr lang="ar-KW" sz="1900" dirty="0">
                <a:solidFill>
                  <a:schemeClr val="tx2"/>
                </a:solidFill>
                <a:latin typeface="Calibri" pitchFamily="34" charset="0"/>
                <a:cs typeface="mohammad bold art 1" pitchFamily="2" charset="-78"/>
              </a:rPr>
              <a:t>شركة مساهمة أو ذات مسؤولية محدودة.</a:t>
            </a:r>
          </a:p>
          <a:p>
            <a:pPr marL="914400" lvl="2" indent="0" algn="just" rtl="1" fontAlgn="ctr">
              <a:buNone/>
            </a:pPr>
            <a:endParaRPr lang="ar-KW" sz="1200" dirty="0">
              <a:solidFill>
                <a:schemeClr val="tx2"/>
              </a:solidFill>
              <a:latin typeface="Calibri" pitchFamily="34" charset="0"/>
              <a:cs typeface="mohammad bold art 1" pitchFamily="2" charset="-78"/>
            </a:endParaRPr>
          </a:p>
          <a:p>
            <a:pPr marL="914400" lvl="2" indent="0" algn="just" rtl="1" fontAlgn="ctr">
              <a:buNone/>
            </a:pPr>
            <a:endParaRPr lang="ar-KW" sz="1200" dirty="0">
              <a:solidFill>
                <a:schemeClr val="tx2"/>
              </a:solidFill>
              <a:latin typeface="Calibri" pitchFamily="34" charset="0"/>
              <a:cs typeface="mohammad bold art 1" pitchFamily="2" charset="-78"/>
            </a:endParaRPr>
          </a:p>
          <a:p>
            <a:pPr lvl="1" algn="just" rtl="1" fontAlgn="ctr"/>
            <a:r>
              <a:rPr lang="ar-KW" sz="1900" dirty="0">
                <a:solidFill>
                  <a:schemeClr val="tx2"/>
                </a:solidFill>
                <a:latin typeface="Calibri" pitchFamily="34" charset="0"/>
                <a:cs typeface="mohammad bold art 1" pitchFamily="2" charset="-78"/>
              </a:rPr>
              <a:t> </a:t>
            </a:r>
            <a:r>
              <a:rPr lang="ar-KW" sz="2200" dirty="0">
                <a:solidFill>
                  <a:schemeClr val="tx2"/>
                </a:solidFill>
                <a:latin typeface="Calibri" pitchFamily="34" charset="0"/>
                <a:cs typeface="mohammad bold art 1" pitchFamily="2" charset="-78"/>
              </a:rPr>
              <a:t>شرط أن يكون أحد الشركاء مراقب حسابات مقيداً لدى الهيئة. </a:t>
            </a: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3840240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تقويم الأصول</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marL="0" indent="0" algn="just" rtl="1" fontAlgn="ctr">
              <a:buNone/>
            </a:pPr>
            <a:r>
              <a:rPr lang="ar-YE" sz="3000" dirty="0" smtClean="0">
                <a:solidFill>
                  <a:schemeClr val="tx2"/>
                </a:solidFill>
                <a:latin typeface="Calibri" pitchFamily="34" charset="0"/>
                <a:cs typeface="mohammad bold art 1" pitchFamily="2" charset="-78"/>
              </a:rPr>
              <a:t>تشمل</a:t>
            </a:r>
            <a:r>
              <a:rPr lang="ar-KW" sz="3000" dirty="0" smtClean="0">
                <a:solidFill>
                  <a:schemeClr val="tx2"/>
                </a:solidFill>
                <a:latin typeface="Calibri" pitchFamily="34" charset="0"/>
                <a:cs typeface="mohammad bold art 1" pitchFamily="2" charset="-78"/>
              </a:rPr>
              <a:t> مهام نشاط</a:t>
            </a:r>
            <a:r>
              <a:rPr lang="ar-YE" sz="3000" dirty="0" smtClean="0">
                <a:solidFill>
                  <a:schemeClr val="tx2"/>
                </a:solidFill>
                <a:latin typeface="Calibri" pitchFamily="34" charset="0"/>
                <a:cs typeface="mohammad bold art 1" pitchFamily="2" charset="-78"/>
              </a:rPr>
              <a:t> </a:t>
            </a:r>
            <a:r>
              <a:rPr lang="ar-YE" sz="3000" dirty="0">
                <a:solidFill>
                  <a:schemeClr val="tx2"/>
                </a:solidFill>
                <a:latin typeface="Calibri" pitchFamily="34" charset="0"/>
                <a:cs typeface="mohammad bold art 1" pitchFamily="2" charset="-78"/>
              </a:rPr>
              <a:t>تقويم الأصول </a:t>
            </a:r>
            <a:r>
              <a:rPr lang="ar-YE" sz="3000" dirty="0" smtClean="0">
                <a:solidFill>
                  <a:schemeClr val="tx2"/>
                </a:solidFill>
                <a:latin typeface="Calibri" pitchFamily="34" charset="0"/>
                <a:cs typeface="mohammad bold art 1" pitchFamily="2" charset="-78"/>
              </a:rPr>
              <a:t>التالي</a:t>
            </a:r>
            <a:r>
              <a:rPr lang="ar-YE" sz="3000" dirty="0">
                <a:solidFill>
                  <a:schemeClr val="tx2"/>
                </a:solidFill>
                <a:latin typeface="Calibri" pitchFamily="34" charset="0"/>
                <a:cs typeface="mohammad bold art 1" pitchFamily="2" charset="-78"/>
              </a:rPr>
              <a:t>:</a:t>
            </a:r>
            <a:endParaRPr lang="ar-KW" sz="3000" dirty="0">
              <a:solidFill>
                <a:schemeClr val="tx2"/>
              </a:solidFill>
              <a:latin typeface="Calibri" pitchFamily="34" charset="0"/>
              <a:cs typeface="mohammad bold art 1" pitchFamily="2" charset="-78"/>
            </a:endParaRPr>
          </a:p>
          <a:p>
            <a:pPr marL="0" indent="0" algn="just" rtl="1" fontAlgn="ctr">
              <a:buNone/>
            </a:pPr>
            <a:endParaRPr lang="en-US" sz="1800"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sz="2200" dirty="0">
                <a:solidFill>
                  <a:schemeClr val="tx2"/>
                </a:solidFill>
                <a:latin typeface="Calibri" pitchFamily="34" charset="0"/>
                <a:cs typeface="mohammad bold art 1" pitchFamily="2" charset="-78"/>
              </a:rPr>
              <a:t>تقويم الحصص العينية المكونة لرأس مال الشركة سواء عند تأسيسها أو زيادة رأس مالها. </a:t>
            </a:r>
            <a:endParaRPr lang="en-US" sz="2200"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sz="2200" dirty="0">
                <a:solidFill>
                  <a:schemeClr val="tx2"/>
                </a:solidFill>
                <a:latin typeface="Calibri" pitchFamily="34" charset="0"/>
                <a:cs typeface="mohammad bold art 1" pitchFamily="2" charset="-78"/>
              </a:rPr>
              <a:t>تقويم حصة الشريك المتضامن وفقاُ للمادة (</a:t>
            </a:r>
            <a:r>
              <a:rPr lang="en-GB" sz="2200" dirty="0">
                <a:solidFill>
                  <a:schemeClr val="tx2"/>
                </a:solidFill>
                <a:latin typeface="Calibri" pitchFamily="34" charset="0"/>
                <a:cs typeface="mohammad bold art 1" pitchFamily="2" charset="-78"/>
              </a:rPr>
              <a:t>43</a:t>
            </a:r>
            <a:r>
              <a:rPr lang="ar-YE" sz="2200" dirty="0">
                <a:solidFill>
                  <a:schemeClr val="tx2"/>
                </a:solidFill>
                <a:latin typeface="Calibri" pitchFamily="34" charset="0"/>
                <a:cs typeface="mohammad bold art 1" pitchFamily="2" charset="-78"/>
              </a:rPr>
              <a:t>) والمادة (</a:t>
            </a:r>
            <a:r>
              <a:rPr lang="en-GB" sz="2200" dirty="0">
                <a:solidFill>
                  <a:schemeClr val="tx2"/>
                </a:solidFill>
                <a:latin typeface="Calibri" pitchFamily="34" charset="0"/>
                <a:cs typeface="mohammad bold art 1" pitchFamily="2" charset="-78"/>
              </a:rPr>
              <a:t>298</a:t>
            </a:r>
            <a:r>
              <a:rPr lang="ar-YE" sz="2200" dirty="0">
                <a:solidFill>
                  <a:schemeClr val="tx2"/>
                </a:solidFill>
                <a:latin typeface="Calibri" pitchFamily="34" charset="0"/>
                <a:cs typeface="mohammad bold art 1" pitchFamily="2" charset="-78"/>
              </a:rPr>
              <a:t>) من قانون الشركات.</a:t>
            </a:r>
            <a:endParaRPr lang="en-US" sz="2200"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sz="2200" dirty="0">
                <a:solidFill>
                  <a:schemeClr val="tx2"/>
                </a:solidFill>
                <a:latin typeface="Calibri" pitchFamily="34" charset="0"/>
                <a:cs typeface="mohammad bold art 1" pitchFamily="2" charset="-78"/>
              </a:rPr>
              <a:t>تقويم صافي  أصول الشركات الداخلة في الاندماج  أو  التحول أو الانقسام أو عند تقديم عرض الاستحواذ.</a:t>
            </a:r>
            <a:endParaRPr lang="en-US" sz="2200"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sz="2200" dirty="0">
                <a:solidFill>
                  <a:schemeClr val="tx2"/>
                </a:solidFill>
                <a:latin typeface="Calibri" pitchFamily="34" charset="0"/>
                <a:cs typeface="mohammad bold art 1" pitchFamily="2" charset="-78"/>
              </a:rPr>
              <a:t>تقويم حصة الشريك الذي لا يرغب بالبقاء طبقا للمادة (</a:t>
            </a:r>
            <a:r>
              <a:rPr lang="en-GB" sz="2200" dirty="0">
                <a:solidFill>
                  <a:schemeClr val="tx2"/>
                </a:solidFill>
                <a:latin typeface="Calibri" pitchFamily="34" charset="0"/>
                <a:cs typeface="mohammad bold art 1" pitchFamily="2" charset="-78"/>
              </a:rPr>
              <a:t>16</a:t>
            </a:r>
            <a:r>
              <a:rPr lang="ar-YE" sz="2200" dirty="0">
                <a:solidFill>
                  <a:schemeClr val="tx2"/>
                </a:solidFill>
                <a:latin typeface="Calibri" pitchFamily="34" charset="0"/>
                <a:cs typeface="mohammad bold art 1" pitchFamily="2" charset="-78"/>
              </a:rPr>
              <a:t>) من قانون الشركات.</a:t>
            </a:r>
            <a:endParaRPr lang="en-US" sz="2200"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sz="2200" dirty="0">
                <a:solidFill>
                  <a:schemeClr val="tx2"/>
                </a:solidFill>
                <a:latin typeface="Calibri" pitchFamily="34" charset="0"/>
                <a:cs typeface="mohammad bold art 1" pitchFamily="2" charset="-78"/>
              </a:rPr>
              <a:t>تقويم حصة الشريك الرافض تعديل عقد شركة التضامن طبقا للمادة (</a:t>
            </a:r>
            <a:r>
              <a:rPr lang="en-GB" sz="2200" dirty="0">
                <a:solidFill>
                  <a:schemeClr val="tx2"/>
                </a:solidFill>
                <a:latin typeface="Calibri" pitchFamily="34" charset="0"/>
                <a:cs typeface="mohammad bold art 1" pitchFamily="2" charset="-78"/>
              </a:rPr>
              <a:t>52</a:t>
            </a:r>
            <a:r>
              <a:rPr lang="ar-YE" sz="2200" dirty="0">
                <a:solidFill>
                  <a:schemeClr val="tx2"/>
                </a:solidFill>
                <a:latin typeface="Calibri" pitchFamily="34" charset="0"/>
                <a:cs typeface="mohammad bold art 1" pitchFamily="2" charset="-78"/>
              </a:rPr>
              <a:t>) من قانون الشركات.</a:t>
            </a:r>
            <a:endParaRPr lang="en-US" sz="22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21242546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تقويم الأصول</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2012950"/>
            <a:ext cx="8229600" cy="4525963"/>
          </a:xfrm>
        </p:spPr>
        <p:txBody>
          <a:bodyPr>
            <a:normAutofit/>
          </a:bodyPr>
          <a:lstStyle/>
          <a:p>
            <a:pPr marL="514350" indent="-514350" algn="just" rtl="1" fontAlgn="ctr">
              <a:buFont typeface="+mj-lt"/>
              <a:buAutoNum type="arabicPeriod" startAt="6"/>
            </a:pPr>
            <a:r>
              <a:rPr lang="ar-YE" sz="2400" dirty="0">
                <a:solidFill>
                  <a:schemeClr val="tx2"/>
                </a:solidFill>
                <a:latin typeface="Calibri" pitchFamily="34" charset="0"/>
                <a:cs typeface="mohammad bold art 1" pitchFamily="2" charset="-78"/>
              </a:rPr>
              <a:t>تقويم حصة الشريك المفصول طبقا للمادة (</a:t>
            </a:r>
            <a:r>
              <a:rPr lang="en-GB" sz="2400" dirty="0">
                <a:solidFill>
                  <a:schemeClr val="tx2"/>
                </a:solidFill>
                <a:latin typeface="Calibri" pitchFamily="34" charset="0"/>
                <a:cs typeface="mohammad bold art 1" pitchFamily="2" charset="-78"/>
              </a:rPr>
              <a:t>55</a:t>
            </a:r>
            <a:r>
              <a:rPr lang="ar-YE" sz="2400" dirty="0">
                <a:solidFill>
                  <a:schemeClr val="tx2"/>
                </a:solidFill>
                <a:latin typeface="Calibri" pitchFamily="34" charset="0"/>
                <a:cs typeface="mohammad bold art 1" pitchFamily="2" charset="-78"/>
              </a:rPr>
              <a:t>) من قانون الشركات.</a:t>
            </a:r>
            <a:endParaRPr lang="en-US" sz="2400" dirty="0">
              <a:solidFill>
                <a:schemeClr val="tx2"/>
              </a:solidFill>
              <a:latin typeface="Calibri" pitchFamily="34" charset="0"/>
              <a:cs typeface="mohammad bold art 1" pitchFamily="2" charset="-78"/>
            </a:endParaRPr>
          </a:p>
          <a:p>
            <a:pPr marL="514350" indent="-514350" algn="just" rtl="1" fontAlgn="ctr">
              <a:buFont typeface="+mj-lt"/>
              <a:buAutoNum type="arabicPeriod" startAt="6"/>
            </a:pPr>
            <a:r>
              <a:rPr lang="ar-YE" sz="2400" dirty="0">
                <a:solidFill>
                  <a:schemeClr val="tx2"/>
                </a:solidFill>
                <a:latin typeface="Calibri" pitchFamily="34" charset="0"/>
                <a:cs typeface="mohammad bold art 1" pitchFamily="2" charset="-78"/>
              </a:rPr>
              <a:t>تقويم حصة الشريك المتوفي في الشركة المهنية طبقا للمادة (</a:t>
            </a:r>
            <a:r>
              <a:rPr lang="en-GB" sz="2400" dirty="0">
                <a:solidFill>
                  <a:schemeClr val="tx2"/>
                </a:solidFill>
                <a:latin typeface="Calibri" pitchFamily="34" charset="0"/>
                <a:cs typeface="mohammad bold art 1" pitchFamily="2" charset="-78"/>
              </a:rPr>
              <a:t>307</a:t>
            </a:r>
            <a:r>
              <a:rPr lang="ar-YE" sz="2400" dirty="0">
                <a:solidFill>
                  <a:schemeClr val="tx2"/>
                </a:solidFill>
                <a:latin typeface="Calibri" pitchFamily="34" charset="0"/>
                <a:cs typeface="mohammad bold art 1" pitchFamily="2" charset="-78"/>
              </a:rPr>
              <a:t>) من قانون الشركات.</a:t>
            </a:r>
            <a:endParaRPr lang="en-US" sz="2400" dirty="0">
              <a:solidFill>
                <a:schemeClr val="tx2"/>
              </a:solidFill>
              <a:latin typeface="Calibri" pitchFamily="34" charset="0"/>
              <a:cs typeface="mohammad bold art 1" pitchFamily="2" charset="-78"/>
            </a:endParaRPr>
          </a:p>
          <a:p>
            <a:pPr marL="514350" indent="-514350" algn="just" rtl="1" fontAlgn="ctr">
              <a:buFont typeface="+mj-lt"/>
              <a:buAutoNum type="arabicPeriod" startAt="6"/>
            </a:pPr>
            <a:r>
              <a:rPr lang="ar-YE" sz="2400" dirty="0">
                <a:solidFill>
                  <a:schemeClr val="tx2"/>
                </a:solidFill>
                <a:latin typeface="Calibri" pitchFamily="34" charset="0"/>
                <a:cs typeface="mohammad bold art 1" pitchFamily="2" charset="-78"/>
              </a:rPr>
              <a:t>تقويم الحصص المحجوز عليها طبقا للمواد (</a:t>
            </a:r>
            <a:r>
              <a:rPr lang="en-GB" sz="2400" dirty="0">
                <a:solidFill>
                  <a:schemeClr val="tx2"/>
                </a:solidFill>
                <a:latin typeface="Calibri" pitchFamily="34" charset="0"/>
                <a:cs typeface="mohammad bold art 1" pitchFamily="2" charset="-78"/>
              </a:rPr>
              <a:t>62</a:t>
            </a:r>
            <a:r>
              <a:rPr lang="ar-YE" sz="2400" dirty="0">
                <a:solidFill>
                  <a:schemeClr val="tx2"/>
                </a:solidFill>
                <a:latin typeface="Calibri" pitchFamily="34" charset="0"/>
                <a:cs typeface="mohammad bold art 1" pitchFamily="2" charset="-78"/>
              </a:rPr>
              <a:t>) و (</a:t>
            </a:r>
            <a:r>
              <a:rPr lang="en-GB" sz="2400" dirty="0">
                <a:solidFill>
                  <a:schemeClr val="tx2"/>
                </a:solidFill>
                <a:latin typeface="Calibri" pitchFamily="34" charset="0"/>
                <a:cs typeface="mohammad bold art 1" pitchFamily="2" charset="-78"/>
              </a:rPr>
              <a:t>69</a:t>
            </a:r>
            <a:r>
              <a:rPr lang="ar-YE" sz="2400" dirty="0">
                <a:solidFill>
                  <a:schemeClr val="tx2"/>
                </a:solidFill>
                <a:latin typeface="Calibri" pitchFamily="34" charset="0"/>
                <a:cs typeface="mohammad bold art 1" pitchFamily="2" charset="-78"/>
              </a:rPr>
              <a:t>) من اللائحة التنفيذية لقانون الشركات.</a:t>
            </a:r>
            <a:endParaRPr lang="en-US" sz="2400" dirty="0">
              <a:solidFill>
                <a:schemeClr val="tx2"/>
              </a:solidFill>
              <a:latin typeface="Calibri" pitchFamily="34" charset="0"/>
              <a:cs typeface="mohammad bold art 1" pitchFamily="2" charset="-78"/>
            </a:endParaRPr>
          </a:p>
          <a:p>
            <a:pPr marL="514350" indent="-514350" algn="just" rtl="1" fontAlgn="ctr">
              <a:buFont typeface="+mj-lt"/>
              <a:buAutoNum type="arabicPeriod" startAt="6"/>
            </a:pPr>
            <a:r>
              <a:rPr lang="ar-YE" sz="2400" dirty="0">
                <a:solidFill>
                  <a:schemeClr val="tx2"/>
                </a:solidFill>
                <a:latin typeface="Calibri" pitchFamily="34" charset="0"/>
                <a:cs typeface="mohammad bold art 1" pitchFamily="2" charset="-78"/>
              </a:rPr>
              <a:t>أي حالات أخرى منصوص عليها في قانون الشركات أو اللائحة</a:t>
            </a:r>
            <a:r>
              <a:rPr lang="ar-KW" sz="2400" dirty="0">
                <a:solidFill>
                  <a:schemeClr val="tx2"/>
                </a:solidFill>
                <a:latin typeface="Calibri" pitchFamily="34" charset="0"/>
                <a:cs typeface="mohammad bold art 1" pitchFamily="2" charset="-78"/>
              </a:rPr>
              <a:t> التنفيذية لقانون الهيئة.</a:t>
            </a:r>
            <a:endParaRPr lang="ar-KW" sz="16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1219431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مدير محفظة الاستثمار</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endParaRPr lang="ar-KW" sz="2400" dirty="0" smtClean="0">
              <a:solidFill>
                <a:schemeClr val="tx2"/>
              </a:solidFill>
              <a:latin typeface="Calibri" pitchFamily="34" charset="0"/>
              <a:cs typeface="mohammad bold art 1" pitchFamily="2" charset="-78"/>
            </a:endParaRPr>
          </a:p>
          <a:p>
            <a:pPr marL="0" indent="0" algn="just" rtl="1" fontAlgn="ctr">
              <a:buNone/>
            </a:pPr>
            <a:endParaRPr lang="ar-KW" sz="2400" dirty="0">
              <a:solidFill>
                <a:schemeClr val="tx2"/>
              </a:solidFill>
              <a:latin typeface="Calibri" pitchFamily="34" charset="0"/>
              <a:cs typeface="mohammad bold art 1" pitchFamily="2" charset="-78"/>
            </a:endParaRPr>
          </a:p>
          <a:p>
            <a:pPr marL="0" indent="0" algn="just" rtl="1" fontAlgn="ctr">
              <a:buNone/>
            </a:pPr>
            <a:r>
              <a:rPr lang="ar-YE" sz="2400" dirty="0" smtClean="0">
                <a:solidFill>
                  <a:schemeClr val="tx2"/>
                </a:solidFill>
                <a:latin typeface="Calibri" pitchFamily="34" charset="0"/>
                <a:cs typeface="mohammad bold art 1" pitchFamily="2" charset="-78"/>
              </a:rPr>
              <a:t>يؤدي </a:t>
            </a:r>
            <a:r>
              <a:rPr lang="ar-YE" sz="2400" dirty="0">
                <a:solidFill>
                  <a:schemeClr val="tx2"/>
                </a:solidFill>
                <a:latin typeface="Calibri" pitchFamily="34" charset="0"/>
                <a:cs typeface="mohammad bold art 1" pitchFamily="2" charset="-78"/>
              </a:rPr>
              <a:t>مدير محفظة الاستثمار مهام إدارة المحفظة الاستثمارية للعميل والتي قد تشمل على نقد أو أوراق مالية أو أصول أخرى مملوكة للعميل ووفقاً للضوابط التي تضعها الهيئة، وتكون المحفظة الاستثمارية إما محفظة حفظ أو إدارة بواسطة مدير محفظة الاستثمار أو بواسطة العميل.</a:t>
            </a:r>
            <a:endParaRPr lang="en-US" sz="2400" dirty="0">
              <a:solidFill>
                <a:schemeClr val="tx2"/>
              </a:solidFill>
              <a:latin typeface="Calibri" pitchFamily="34" charset="0"/>
              <a:cs typeface="mohammad bold art 1" pitchFamily="2" charset="-78"/>
            </a:endParaRPr>
          </a:p>
          <a:p>
            <a:pPr marL="0" indent="0" algn="just" rtl="1" fontAlgn="ctr">
              <a:buNone/>
            </a:pPr>
            <a:endParaRPr lang="ar-KW" sz="24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11541524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مدير نظام استثمار جماعي</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r>
              <a:rPr lang="ar-KW" sz="2600" dirty="0">
                <a:solidFill>
                  <a:schemeClr val="tx2"/>
                </a:solidFill>
                <a:latin typeface="Calibri" pitchFamily="34" charset="0"/>
                <a:cs typeface="mohammad bold art 1" pitchFamily="2" charset="-78"/>
              </a:rPr>
              <a:t>يقوم</a:t>
            </a:r>
            <a:r>
              <a:rPr lang="ar-YE" sz="2600" dirty="0">
                <a:solidFill>
                  <a:schemeClr val="tx2"/>
                </a:solidFill>
                <a:latin typeface="Calibri" pitchFamily="34" charset="0"/>
                <a:cs typeface="mohammad bold art 1" pitchFamily="2" charset="-78"/>
              </a:rPr>
              <a:t> مدير نظام استثمار جماعي</a:t>
            </a:r>
            <a:r>
              <a:rPr lang="ar-KW" sz="2600" dirty="0">
                <a:solidFill>
                  <a:schemeClr val="tx2"/>
                </a:solidFill>
                <a:latin typeface="Calibri" pitchFamily="34" charset="0"/>
                <a:cs typeface="mohammad bold art 1" pitchFamily="2" charset="-78"/>
              </a:rPr>
              <a:t> بالتالي:</a:t>
            </a:r>
          </a:p>
          <a:p>
            <a:pPr marL="0" indent="0" algn="just" rtl="1" fontAlgn="ctr">
              <a:buNone/>
            </a:pPr>
            <a:endParaRPr lang="ar-KW" sz="2400" dirty="0">
              <a:solidFill>
                <a:schemeClr val="tx2"/>
              </a:solidFill>
              <a:latin typeface="Calibri" pitchFamily="34" charset="0"/>
              <a:cs typeface="mohammad bold art 1" pitchFamily="2" charset="-78"/>
            </a:endParaRPr>
          </a:p>
          <a:p>
            <a:pPr algn="just" rtl="1" fontAlgn="ctr"/>
            <a:r>
              <a:rPr lang="ar-KW" sz="2400" dirty="0">
                <a:solidFill>
                  <a:schemeClr val="tx2"/>
                </a:solidFill>
                <a:latin typeface="Calibri" pitchFamily="34" charset="0"/>
                <a:cs typeface="mohammad bold art 1" pitchFamily="2" charset="-78"/>
              </a:rPr>
              <a:t>تأسيس وإدارة أنظمة الاستثمار الجماعي - </a:t>
            </a:r>
            <a:r>
              <a:rPr lang="ar-YE" sz="2400" dirty="0">
                <a:solidFill>
                  <a:schemeClr val="tx2"/>
                </a:solidFill>
                <a:latin typeface="Calibri" pitchFamily="34" charset="0"/>
                <a:cs typeface="mohammad bold art 1" pitchFamily="2" charset="-78"/>
              </a:rPr>
              <a:t>الكيانات التي تعمل في مجال توظيف أموال المستثمرين فيها بمختلف أدوات  الاستثمار</a:t>
            </a:r>
            <a:r>
              <a:rPr lang="ar-KW" sz="2400" dirty="0">
                <a:solidFill>
                  <a:schemeClr val="tx2"/>
                </a:solidFill>
                <a:latin typeface="Calibri" pitchFamily="34" charset="0"/>
                <a:cs typeface="mohammad bold art 1" pitchFamily="2" charset="-78"/>
              </a:rPr>
              <a:t>.</a:t>
            </a:r>
          </a:p>
          <a:p>
            <a:pPr marL="0" indent="0" algn="just" rtl="1" fontAlgn="ctr">
              <a:buNone/>
            </a:pPr>
            <a:endParaRPr lang="ar-KW" sz="2400" dirty="0">
              <a:solidFill>
                <a:schemeClr val="tx2"/>
              </a:solidFill>
              <a:latin typeface="Calibri" pitchFamily="34" charset="0"/>
              <a:cs typeface="mohammad bold art 1" pitchFamily="2" charset="-78"/>
            </a:endParaRPr>
          </a:p>
          <a:p>
            <a:pPr algn="just" rtl="1" fontAlgn="ctr"/>
            <a:r>
              <a:rPr lang="ar-KW" sz="2400" dirty="0">
                <a:solidFill>
                  <a:schemeClr val="tx2"/>
                </a:solidFill>
                <a:latin typeface="Calibri" pitchFamily="34" charset="0"/>
                <a:cs typeface="mohammad bold art 1" pitchFamily="2" charset="-78"/>
              </a:rPr>
              <a:t>طرح وحدات نظام الاستثمار جماعي مؤسس خارج دولة الكويت. </a:t>
            </a: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1980906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مراقب استثمار</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r>
              <a:rPr lang="ar-YE" dirty="0">
                <a:solidFill>
                  <a:schemeClr val="tx2"/>
                </a:solidFill>
                <a:latin typeface="Calibri" pitchFamily="34" charset="0"/>
                <a:cs typeface="mohammad bold art 1" pitchFamily="2" charset="-78"/>
              </a:rPr>
              <a:t>يقوم مراقب استثمار بتقديم خدماته لأنظمة الاستثمار الجماعي</a:t>
            </a:r>
            <a:r>
              <a:rPr lang="ar-KW" dirty="0">
                <a:solidFill>
                  <a:schemeClr val="tx2"/>
                </a:solidFill>
                <a:latin typeface="Calibri" pitchFamily="34" charset="0"/>
                <a:cs typeface="mohammad bold art 1" pitchFamily="2" charset="-78"/>
              </a:rPr>
              <a:t>، وتشمل مهامه الأساسية التالي:</a:t>
            </a:r>
            <a:endParaRPr lang="ar-KW" sz="1800" dirty="0">
              <a:solidFill>
                <a:schemeClr val="tx2"/>
              </a:solidFill>
              <a:latin typeface="Calibri" pitchFamily="34" charset="0"/>
              <a:cs typeface="mohammad bold art 1" pitchFamily="2" charset="-78"/>
            </a:endParaRPr>
          </a:p>
          <a:p>
            <a:pPr marL="0" indent="0" algn="r" rtl="1" fontAlgn="ctr">
              <a:buNone/>
            </a:pPr>
            <a:endParaRPr lang="ar-KW" sz="2000" dirty="0">
              <a:solidFill>
                <a:schemeClr val="tx2"/>
              </a:solidFill>
              <a:latin typeface="Calibri" pitchFamily="34" charset="0"/>
              <a:cs typeface="mohammad bold art 1" pitchFamily="2" charset="-78"/>
            </a:endParaRPr>
          </a:p>
          <a:p>
            <a:pPr algn="just" rtl="1" fontAlgn="ctr"/>
            <a:r>
              <a:rPr lang="ar-YE" sz="2400" dirty="0">
                <a:solidFill>
                  <a:schemeClr val="tx2"/>
                </a:solidFill>
                <a:latin typeface="Calibri" pitchFamily="34" charset="0"/>
                <a:cs typeface="mohammad bold art 1" pitchFamily="2" charset="-78"/>
              </a:rPr>
              <a:t>التأكد من التزام مدير نظام الاستثمار الجماعي أو مدير الصندوق بقانون </a:t>
            </a:r>
            <a:r>
              <a:rPr lang="ar-KW" sz="2400" dirty="0">
                <a:solidFill>
                  <a:schemeClr val="tx2"/>
                </a:solidFill>
                <a:latin typeface="Calibri" pitchFamily="34" charset="0"/>
                <a:cs typeface="mohammad bold art 1" pitchFamily="2" charset="-78"/>
              </a:rPr>
              <a:t>الهيئة </a:t>
            </a:r>
            <a:r>
              <a:rPr lang="ar-KW" sz="2400" dirty="0">
                <a:solidFill>
                  <a:srgbClr val="FF0000"/>
                </a:solidFill>
                <a:latin typeface="Calibri" pitchFamily="34" charset="0"/>
                <a:cs typeface="mohammad bold art 1" pitchFamily="2" charset="-78"/>
              </a:rPr>
              <a:t> </a:t>
            </a:r>
            <a:r>
              <a:rPr lang="ar-KW" sz="2400" dirty="0">
                <a:solidFill>
                  <a:schemeClr val="tx2"/>
                </a:solidFill>
                <a:latin typeface="Calibri" pitchFamily="34" charset="0"/>
                <a:cs typeface="mohammad bold art 1" pitchFamily="2" charset="-78"/>
              </a:rPr>
              <a:t>ولائحته</a:t>
            </a:r>
            <a:r>
              <a:rPr lang="ar-KW" sz="2400" dirty="0">
                <a:solidFill>
                  <a:srgbClr val="FF0000"/>
                </a:solidFill>
                <a:latin typeface="Calibri" pitchFamily="34" charset="0"/>
                <a:cs typeface="mohammad bold art 1" pitchFamily="2" charset="-78"/>
              </a:rPr>
              <a:t> </a:t>
            </a:r>
            <a:r>
              <a:rPr lang="ar-KW" sz="2400" dirty="0">
                <a:solidFill>
                  <a:schemeClr val="tx2"/>
                </a:solidFill>
                <a:latin typeface="Calibri" pitchFamily="34" charset="0"/>
                <a:cs typeface="mohammad bold art 1" pitchFamily="2" charset="-78"/>
              </a:rPr>
              <a:t>التنفيذية</a:t>
            </a:r>
            <a:r>
              <a:rPr lang="ar-YE" sz="2400" dirty="0">
                <a:solidFill>
                  <a:schemeClr val="tx2"/>
                </a:solidFill>
                <a:latin typeface="Calibri" pitchFamily="34" charset="0"/>
                <a:cs typeface="mohammad bold art 1" pitchFamily="2" charset="-78"/>
              </a:rPr>
              <a:t> وقرارات وتعليمات الهيئة وعقد نظام الاستثمار الجماعي التعاقدي أو النظام الأساسي للصندوق ونشرة الاكتتاب وأية وثائق أُخرى تم إصدارها.</a:t>
            </a:r>
            <a:endParaRPr lang="en-US" sz="2400" dirty="0">
              <a:solidFill>
                <a:schemeClr val="tx2"/>
              </a:solidFill>
              <a:latin typeface="Calibri" pitchFamily="34" charset="0"/>
              <a:cs typeface="mohammad bold art 1" pitchFamily="2" charset="-78"/>
            </a:endParaRPr>
          </a:p>
          <a:p>
            <a:pPr algn="just" rtl="1" fontAlgn="ctr"/>
            <a:r>
              <a:rPr lang="ar-YE" sz="2400" dirty="0">
                <a:solidFill>
                  <a:schemeClr val="tx2"/>
                </a:solidFill>
                <a:latin typeface="Calibri" pitchFamily="34" charset="0"/>
                <a:cs typeface="mohammad bold art 1" pitchFamily="2" charset="-78"/>
              </a:rPr>
              <a:t>التأكد من قيام مدير نظام الاستثمار الجماعي أو مدير الصندوق بمسؤولياتهما بما يحقق مصلحة حملة الوحدات</a:t>
            </a:r>
            <a:r>
              <a:rPr lang="ar-KW" sz="2400" dirty="0">
                <a:solidFill>
                  <a:schemeClr val="tx2"/>
                </a:solidFill>
                <a:latin typeface="Calibri" pitchFamily="34" charset="0"/>
                <a:cs typeface="mohammad bold art 1" pitchFamily="2" charset="-78"/>
              </a:rPr>
              <a:t>.</a:t>
            </a:r>
            <a:r>
              <a:rPr lang="ar-YE" sz="2400" dirty="0">
                <a:solidFill>
                  <a:schemeClr val="tx2"/>
                </a:solidFill>
                <a:latin typeface="Calibri" pitchFamily="34" charset="0"/>
                <a:cs typeface="mohammad bold art 1" pitchFamily="2" charset="-78"/>
              </a:rPr>
              <a:t> </a:t>
            </a:r>
            <a:endParaRPr lang="ar-KW" sz="24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2920365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dirty="0">
                <a:solidFill>
                  <a:schemeClr val="tx2"/>
                </a:solidFill>
                <a:latin typeface="Calibri" pitchFamily="34" charset="0"/>
                <a:cs typeface="mohammad bold art 1" pitchFamily="2" charset="-78"/>
              </a:rPr>
              <a:t>تعريف «</a:t>
            </a:r>
            <a:r>
              <a:rPr lang="ar-KW" sz="3200" dirty="0">
                <a:solidFill>
                  <a:srgbClr val="AE852D"/>
                </a:solidFill>
                <a:latin typeface="Calibri" pitchFamily="34" charset="0"/>
                <a:cs typeface="mohammad bold art 1" pitchFamily="2" charset="-78"/>
              </a:rPr>
              <a:t>الورقة المالية</a:t>
            </a:r>
            <a:r>
              <a:rPr lang="ar-KW" sz="3200" dirty="0">
                <a:solidFill>
                  <a:schemeClr val="tx2"/>
                </a:solidFill>
                <a:latin typeface="Calibri" pitchFamily="34" charset="0"/>
                <a:cs typeface="mohammad bold art 1" pitchFamily="2" charset="-78"/>
              </a:rPr>
              <a:t>»</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marL="0" lvl="0" indent="0" algn="just" rtl="1" fontAlgn="base">
              <a:lnSpc>
                <a:spcPct val="120000"/>
              </a:lnSpc>
              <a:spcBef>
                <a:spcPct val="0"/>
              </a:spcBef>
              <a:spcAft>
                <a:spcPts val="600"/>
              </a:spcAft>
              <a:buNone/>
            </a:pPr>
            <a:r>
              <a:rPr lang="ar-KW" sz="2600" dirty="0">
                <a:solidFill>
                  <a:schemeClr val="tx2"/>
                </a:solidFill>
                <a:latin typeface="Calibri" pitchFamily="34" charset="0"/>
                <a:cs typeface="mohammad bold art 1" pitchFamily="2" charset="-78"/>
              </a:rPr>
              <a:t>أي صك – أياً كان شكله القانوني – يثبت حصة في عملية تمويلية قابلة للتداول بترخيص من الهيئة مثل</a:t>
            </a:r>
            <a:r>
              <a:rPr lang="ar-KW" sz="2600" dirty="0" smtClean="0">
                <a:solidFill>
                  <a:schemeClr val="tx2"/>
                </a:solidFill>
                <a:latin typeface="Calibri" pitchFamily="34" charset="0"/>
                <a:cs typeface="mohammad bold art 1" pitchFamily="2" charset="-78"/>
              </a:rPr>
              <a:t>:</a:t>
            </a:r>
          </a:p>
          <a:p>
            <a:pPr marL="0" lvl="0" indent="0" algn="just" rtl="1" fontAlgn="base">
              <a:spcBef>
                <a:spcPct val="0"/>
              </a:spcBef>
              <a:spcAft>
                <a:spcPts val="600"/>
              </a:spcAft>
              <a:buNone/>
            </a:pPr>
            <a:endParaRPr lang="ar-KW" sz="2600" dirty="0">
              <a:solidFill>
                <a:schemeClr val="tx2"/>
              </a:solidFill>
              <a:latin typeface="Calibri" pitchFamily="34" charset="0"/>
              <a:cs typeface="mohammad bold art 1" pitchFamily="2" charset="-78"/>
            </a:endParaRPr>
          </a:p>
          <a:p>
            <a:pPr marL="457200" lvl="0" indent="-457200" algn="just" rtl="1" fontAlgn="base">
              <a:spcBef>
                <a:spcPct val="0"/>
              </a:spcBef>
              <a:spcAft>
                <a:spcPts val="600"/>
              </a:spcAft>
              <a:buFont typeface="+mj-lt"/>
              <a:buAutoNum type="arabicPeriod"/>
            </a:pPr>
            <a:r>
              <a:rPr lang="ar-KW" sz="2600" dirty="0">
                <a:solidFill>
                  <a:schemeClr val="tx2"/>
                </a:solidFill>
                <a:latin typeface="Calibri" pitchFamily="34" charset="0"/>
                <a:cs typeface="mohammad bold art 1" pitchFamily="2" charset="-78"/>
              </a:rPr>
              <a:t>الأسهم الصادرة أو المقترح إصدارها في رأس مال شركة.</a:t>
            </a:r>
          </a:p>
          <a:p>
            <a:pPr marL="457200" lvl="0" indent="-457200" algn="just" rtl="1" fontAlgn="base">
              <a:spcBef>
                <a:spcPct val="0"/>
              </a:spcBef>
              <a:spcAft>
                <a:spcPts val="600"/>
              </a:spcAft>
              <a:buFont typeface="+mj-lt"/>
              <a:buAutoNum type="arabicPeriod"/>
            </a:pPr>
            <a:r>
              <a:rPr lang="ar-KW" sz="2600" dirty="0">
                <a:solidFill>
                  <a:schemeClr val="tx2"/>
                </a:solidFill>
                <a:latin typeface="Calibri" pitchFamily="34" charset="0"/>
                <a:cs typeface="mohammad bold art 1" pitchFamily="2" charset="-78"/>
              </a:rPr>
              <a:t>أي أداة تنشئ أو تقر مديونية تم أو سيتم إصدارها بواسطة شركة.</a:t>
            </a:r>
          </a:p>
          <a:p>
            <a:pPr marL="457200" lvl="0" indent="-457200" algn="just" rtl="1" fontAlgn="base">
              <a:spcBef>
                <a:spcPct val="0"/>
              </a:spcBef>
              <a:spcAft>
                <a:spcPts val="600"/>
              </a:spcAft>
              <a:buFont typeface="+mj-lt"/>
              <a:buAutoNum type="arabicPeriod"/>
            </a:pPr>
            <a:r>
              <a:rPr lang="ar-KW" sz="2600" dirty="0">
                <a:solidFill>
                  <a:schemeClr val="tx2"/>
                </a:solidFill>
                <a:latin typeface="Calibri" pitchFamily="34" charset="0"/>
                <a:cs typeface="mohammad bold art 1" pitchFamily="2" charset="-78"/>
              </a:rPr>
              <a:t>القروض والسندات والصكوك والأدوات الأخرى القابلة للتحويل إلى أسهم في رأسمال شركة.</a:t>
            </a:r>
          </a:p>
          <a:p>
            <a:pPr marL="457200" lvl="0" indent="-457200" algn="just" rtl="1" fontAlgn="base">
              <a:spcBef>
                <a:spcPct val="0"/>
              </a:spcBef>
              <a:spcAft>
                <a:spcPts val="600"/>
              </a:spcAft>
              <a:buFont typeface="+mj-lt"/>
              <a:buAutoNum type="arabicPeriod"/>
            </a:pPr>
            <a:r>
              <a:rPr lang="ar-KW" sz="2600" dirty="0">
                <a:solidFill>
                  <a:schemeClr val="tx2"/>
                </a:solidFill>
                <a:latin typeface="Calibri" pitchFamily="34" charset="0"/>
                <a:cs typeface="mohammad bold art 1" pitchFamily="2" charset="-78"/>
              </a:rPr>
              <a:t>جميع أدوات الدين العام القابلة للتداول والصادرة عن الهيئات الحكومية المختلفة أو الهيئات والمؤسسات العامة.</a:t>
            </a:r>
          </a:p>
          <a:p>
            <a:pPr marL="457200" lvl="0" indent="-457200" algn="just" rtl="1" fontAlgn="base">
              <a:spcBef>
                <a:spcPct val="0"/>
              </a:spcBef>
              <a:spcAft>
                <a:spcPts val="600"/>
              </a:spcAft>
              <a:buFont typeface="+mj-lt"/>
              <a:buAutoNum type="arabicPeriod"/>
            </a:pPr>
            <a:r>
              <a:rPr lang="ar-KW" sz="2600" dirty="0">
                <a:solidFill>
                  <a:schemeClr val="tx2"/>
                </a:solidFill>
                <a:latin typeface="Calibri" pitchFamily="34" charset="0"/>
                <a:cs typeface="mohammad bold art 1" pitchFamily="2" charset="-78"/>
              </a:rPr>
              <a:t>أي حق أو خيار أو مشتقات تتعلق بأي من الأوراق المالية.</a:t>
            </a:r>
          </a:p>
          <a:p>
            <a:pPr marL="457200" lvl="0" indent="-457200" algn="just" rtl="1" fontAlgn="base">
              <a:spcBef>
                <a:spcPct val="0"/>
              </a:spcBef>
              <a:spcAft>
                <a:spcPts val="600"/>
              </a:spcAft>
              <a:buFont typeface="+mj-lt"/>
              <a:buAutoNum type="arabicPeriod"/>
            </a:pPr>
            <a:r>
              <a:rPr lang="ar-KW" sz="2600" dirty="0">
                <a:solidFill>
                  <a:schemeClr val="tx2"/>
                </a:solidFill>
                <a:latin typeface="Calibri" pitchFamily="34" charset="0"/>
                <a:cs typeface="mohammad bold art 1" pitchFamily="2" charset="-78"/>
              </a:rPr>
              <a:t>الوحدات في نظام استثمار جماعي.</a:t>
            </a:r>
          </a:p>
          <a:p>
            <a:pPr marL="457200" lvl="0" indent="-457200" algn="just" rtl="1" fontAlgn="base">
              <a:spcBef>
                <a:spcPct val="0"/>
              </a:spcBef>
              <a:spcAft>
                <a:spcPts val="600"/>
              </a:spcAft>
              <a:buFont typeface="+mj-lt"/>
              <a:buAutoNum type="arabicPeriod"/>
            </a:pPr>
            <a:r>
              <a:rPr lang="ar-KW" sz="2600" dirty="0">
                <a:solidFill>
                  <a:schemeClr val="tx2"/>
                </a:solidFill>
                <a:latin typeface="Calibri" pitchFamily="34" charset="0"/>
                <a:cs typeface="mohammad bold art 1" pitchFamily="2" charset="-78"/>
              </a:rPr>
              <a:t>أي ورقة أو صك تعتبره الهيئة ورقة مالية لأغراض تطبيق قانون الهيئة ولائحته التنفيذية.</a:t>
            </a:r>
          </a:p>
          <a:p>
            <a:pPr marL="0" indent="0" algn="r" rtl="1" fontAlgn="base">
              <a:spcBef>
                <a:spcPct val="0"/>
              </a:spcBef>
              <a:spcAft>
                <a:spcPts val="600"/>
              </a:spcAft>
              <a:buNone/>
            </a:pPr>
            <a:endParaRPr lang="ar-KW" sz="2800" dirty="0">
              <a:solidFill>
                <a:srgbClr val="AE852D"/>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p:nvPicPr>
        <p:blipFill>
          <a:blip r:embed="rId3"/>
          <a:stretch>
            <a:fillRect/>
          </a:stretch>
        </p:blipFill>
        <p:spPr>
          <a:xfrm>
            <a:off x="533400" y="6203156"/>
            <a:ext cx="8001000" cy="762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63837"/>
            <a:ext cx="2752350" cy="798578"/>
          </a:xfrm>
          <a:prstGeom prst="rect">
            <a:avLst/>
          </a:prstGeom>
        </p:spPr>
      </p:pic>
    </p:spTree>
    <p:extLst>
      <p:ext uri="{BB962C8B-B14F-4D97-AF65-F5344CB8AC3E}">
        <p14:creationId xmlns:p14="http://schemas.microsoft.com/office/powerpoint/2010/main" val="21627393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أمين الحفظ</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endParaRPr lang="ar-KW" sz="2400" dirty="0" smtClean="0">
              <a:solidFill>
                <a:schemeClr val="tx2"/>
              </a:solidFill>
              <a:latin typeface="Calibri" pitchFamily="34" charset="0"/>
              <a:cs typeface="mohammad bold art 1" pitchFamily="2" charset="-78"/>
            </a:endParaRPr>
          </a:p>
          <a:p>
            <a:pPr marL="0" indent="0" algn="just" rtl="1" fontAlgn="ctr">
              <a:buNone/>
            </a:pPr>
            <a:endParaRPr lang="ar-KW" sz="2400" dirty="0">
              <a:solidFill>
                <a:schemeClr val="tx2"/>
              </a:solidFill>
              <a:latin typeface="Calibri" pitchFamily="34" charset="0"/>
              <a:cs typeface="mohammad bold art 1" pitchFamily="2" charset="-78"/>
            </a:endParaRPr>
          </a:p>
          <a:p>
            <a:pPr marL="0" indent="0" algn="just" rtl="1" fontAlgn="ctr">
              <a:buNone/>
            </a:pPr>
            <a:r>
              <a:rPr lang="ar-YE" sz="2400" dirty="0" smtClean="0">
                <a:solidFill>
                  <a:schemeClr val="tx2"/>
                </a:solidFill>
                <a:latin typeface="Calibri" pitchFamily="34" charset="0"/>
                <a:cs typeface="mohammad bold art 1" pitchFamily="2" charset="-78"/>
              </a:rPr>
              <a:t>يقوم </a:t>
            </a:r>
            <a:r>
              <a:rPr lang="ar-YE" sz="2400" dirty="0">
                <a:solidFill>
                  <a:schemeClr val="tx2"/>
                </a:solidFill>
                <a:latin typeface="Calibri" pitchFamily="34" charset="0"/>
                <a:cs typeface="mohammad bold art 1" pitchFamily="2" charset="-78"/>
              </a:rPr>
              <a:t>أمين الحفظ بتقديم خدمات حفظ الأصول نيابة عن العملاء بما في ذلك صيانة أصول العملاء و المهام الإدارية المتفرعة منها و التصرف فيها والالتزام التام بجميع الواجبات الناتجة عن هذا الحفظ، كما يمكن لأمين الحفظ أن يحفظ أصول العملاء الكويتيين وغير الكويتيين.</a:t>
            </a:r>
            <a:endParaRPr lang="en-US" sz="24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8238520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أمين الحفظ</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77500" lnSpcReduction="20000"/>
          </a:bodyPr>
          <a:lstStyle/>
          <a:p>
            <a:pPr marL="0" indent="0" algn="just" rtl="1" fontAlgn="ctr">
              <a:buNone/>
            </a:pPr>
            <a:r>
              <a:rPr lang="ar-YE" dirty="0">
                <a:solidFill>
                  <a:schemeClr val="tx2"/>
                </a:solidFill>
                <a:latin typeface="Calibri" pitchFamily="34" charset="0"/>
                <a:cs typeface="mohammad bold art 1" pitchFamily="2" charset="-78"/>
              </a:rPr>
              <a:t>يؤدي أمين الحفظ المهام التالية على سبيل المثال لا الحصر</a:t>
            </a:r>
            <a:r>
              <a:rPr lang="en-US" dirty="0">
                <a:solidFill>
                  <a:schemeClr val="tx2"/>
                </a:solidFill>
                <a:latin typeface="Calibri" pitchFamily="34" charset="0"/>
                <a:cs typeface="mohammad bold art 1" pitchFamily="2" charset="-78"/>
              </a:rPr>
              <a:t>: </a:t>
            </a:r>
            <a:endParaRPr lang="ar-KW" dirty="0">
              <a:solidFill>
                <a:schemeClr val="tx2"/>
              </a:solidFill>
              <a:latin typeface="Calibri" pitchFamily="34" charset="0"/>
              <a:cs typeface="mohammad bold art 1" pitchFamily="2" charset="-78"/>
            </a:endParaRPr>
          </a:p>
          <a:p>
            <a:pPr marL="0" indent="0" algn="just" rtl="1" fontAlgn="ctr">
              <a:buNone/>
            </a:pPr>
            <a:endParaRPr lang="ar-KW" sz="100" dirty="0">
              <a:solidFill>
                <a:schemeClr val="tx2"/>
              </a:solidFill>
              <a:latin typeface="Calibri" pitchFamily="34" charset="0"/>
              <a:cs typeface="mohammad bold art 1" pitchFamily="2" charset="-78"/>
            </a:endParaRPr>
          </a:p>
          <a:p>
            <a:pPr marL="0" indent="0" algn="just" rtl="1" fontAlgn="ctr">
              <a:buNone/>
            </a:pPr>
            <a:endParaRPr lang="en-US"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dirty="0">
                <a:solidFill>
                  <a:schemeClr val="tx2"/>
                </a:solidFill>
                <a:latin typeface="Calibri" pitchFamily="34" charset="0"/>
                <a:cs typeface="mohammad bold art 1" pitchFamily="2" charset="-78"/>
              </a:rPr>
              <a:t>حفظ الأصول المكونة لأنظمة الاستثمار الجماعي وفقاً لما جاء في الكتاب الثالث عشر (أنظمة الاستثمار الجماعي) من اللائحة</a:t>
            </a:r>
            <a:r>
              <a:rPr lang="ar-KW" dirty="0">
                <a:solidFill>
                  <a:schemeClr val="tx2"/>
                </a:solidFill>
                <a:latin typeface="Calibri" pitchFamily="34" charset="0"/>
                <a:cs typeface="mohammad bold art 1" pitchFamily="2" charset="-78"/>
              </a:rPr>
              <a:t> التنفيذية لقانون الهيئة</a:t>
            </a:r>
            <a:r>
              <a:rPr lang="ar-YE" dirty="0">
                <a:solidFill>
                  <a:schemeClr val="tx2"/>
                </a:solidFill>
                <a:latin typeface="Calibri" pitchFamily="34" charset="0"/>
                <a:cs typeface="mohammad bold art 1" pitchFamily="2" charset="-78"/>
              </a:rPr>
              <a:t>. </a:t>
            </a:r>
            <a:endParaRPr lang="en-US"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dirty="0">
                <a:solidFill>
                  <a:schemeClr val="tx2"/>
                </a:solidFill>
                <a:latin typeface="Calibri" pitchFamily="34" charset="0"/>
                <a:cs typeface="mohammad bold art 1" pitchFamily="2" charset="-78"/>
              </a:rPr>
              <a:t>حفظ الأموال والأصول لديه أو لدى أمين حفظ فرعي نيابة عن العميل.</a:t>
            </a:r>
            <a:endParaRPr lang="en-US"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dirty="0">
                <a:solidFill>
                  <a:schemeClr val="tx2"/>
                </a:solidFill>
                <a:latin typeface="Calibri" pitchFamily="34" charset="0"/>
                <a:cs typeface="mohammad bold art 1" pitchFamily="2" charset="-78"/>
              </a:rPr>
              <a:t>القيام نيابة عن العميل بفتح الحسابات و استلام الأصول محل الحفظ و نقلها بناء على تعليمات العميل.</a:t>
            </a:r>
            <a:endParaRPr lang="en-US"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dirty="0">
                <a:solidFill>
                  <a:schemeClr val="tx2"/>
                </a:solidFill>
                <a:latin typeface="Calibri" pitchFamily="34" charset="0"/>
                <a:cs typeface="mohammad bold art 1" pitchFamily="2" charset="-78"/>
              </a:rPr>
              <a:t>إتمام عمليات التسويات للصفقات المتعلقة بالأصول محل الحفظ.</a:t>
            </a:r>
            <a:endParaRPr lang="en-US" dirty="0">
              <a:solidFill>
                <a:schemeClr val="tx2"/>
              </a:solidFill>
              <a:latin typeface="Calibri" pitchFamily="34" charset="0"/>
              <a:cs typeface="mohammad bold art 1" pitchFamily="2" charset="-78"/>
            </a:endParaRPr>
          </a:p>
          <a:p>
            <a:pPr marL="514350" indent="-514350" algn="just" rtl="1" fontAlgn="ctr">
              <a:buFont typeface="+mj-lt"/>
              <a:buAutoNum type="arabicPeriod"/>
            </a:pPr>
            <a:r>
              <a:rPr lang="ar-YE" dirty="0">
                <a:solidFill>
                  <a:schemeClr val="tx2"/>
                </a:solidFill>
                <a:latin typeface="Calibri" pitchFamily="34" charset="0"/>
                <a:cs typeface="mohammad bold art 1" pitchFamily="2" charset="-78"/>
              </a:rPr>
              <a:t>تنفيذ تعليمات العميل في استخدام الحق الناتج من حفظ الأصول لصالح العميل، كالاكتتاب و حضور الجمعيات العامة و التصويت فيها بالوكالة نيابة عن العميل و بناءً على تعليماته و بما يضمن تحقيق مصالحه.</a:t>
            </a:r>
            <a:endParaRPr lang="en-US" dirty="0">
              <a:solidFill>
                <a:schemeClr val="tx2"/>
              </a:solidFill>
              <a:latin typeface="Calibri" pitchFamily="34" charset="0"/>
              <a:cs typeface="mohammad bold art 1" pitchFamily="2" charset="-78"/>
            </a:endParaRPr>
          </a:p>
          <a:p>
            <a:pPr marL="0" indent="0" algn="just" rtl="1" fontAlgn="ctr">
              <a:buNone/>
            </a:pPr>
            <a:endParaRPr lang="ar-KW"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3806539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أمين الحفظ</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pPr marL="514350" indent="-514350" algn="just" rtl="1" fontAlgn="ctr">
              <a:buFont typeface="+mj-lt"/>
              <a:buAutoNum type="arabicPeriod" startAt="6"/>
            </a:pPr>
            <a:r>
              <a:rPr lang="ar-YE" sz="2600" dirty="0">
                <a:solidFill>
                  <a:schemeClr val="tx2"/>
                </a:solidFill>
                <a:latin typeface="Calibri" pitchFamily="34" charset="0"/>
                <a:cs typeface="mohammad bold art 1" pitchFamily="2" charset="-78"/>
              </a:rPr>
              <a:t>مطابقة و مراجعة محتويات حساب العميل لدى أمين الحفظ مع محتويات حسابه لدى  الكيانات المركزية لإيداع الأوراق المالية، والأشخاص المرخص لهم  وغيرهم من مقدمي الخدمات المالية فيما يخص الأصول محل الحفظ. </a:t>
            </a:r>
            <a:endParaRPr lang="ar-KW" sz="2600" dirty="0">
              <a:solidFill>
                <a:schemeClr val="tx2"/>
              </a:solidFill>
              <a:latin typeface="Calibri" pitchFamily="34" charset="0"/>
              <a:cs typeface="mohammad bold art 1" pitchFamily="2" charset="-78"/>
            </a:endParaRPr>
          </a:p>
          <a:p>
            <a:pPr marL="514350" indent="-514350" algn="just" rtl="1" fontAlgn="ctr">
              <a:buFont typeface="+mj-lt"/>
              <a:buAutoNum type="arabicPeriod" startAt="6"/>
            </a:pPr>
            <a:r>
              <a:rPr lang="ar-YE" sz="2600" dirty="0">
                <a:solidFill>
                  <a:schemeClr val="tx2"/>
                </a:solidFill>
                <a:latin typeface="Calibri" pitchFamily="34" charset="0"/>
                <a:cs typeface="mohammad bold art 1" pitchFamily="2" charset="-78"/>
              </a:rPr>
              <a:t>تحصيل و توزيع الأرباح و الفوائد و القيام بعمليات استعادة الضرائب المستقطعة الناشئة عن الأصول محل الحفظ إن وجدت.</a:t>
            </a:r>
            <a:endParaRPr lang="ar-KW" sz="2600" dirty="0">
              <a:solidFill>
                <a:schemeClr val="tx2"/>
              </a:solidFill>
              <a:latin typeface="Calibri" pitchFamily="34" charset="0"/>
              <a:cs typeface="mohammad bold art 1" pitchFamily="2" charset="-78"/>
            </a:endParaRPr>
          </a:p>
          <a:p>
            <a:pPr marL="514350" indent="-514350" algn="just" rtl="1" fontAlgn="ctr">
              <a:buFont typeface="+mj-lt"/>
              <a:buAutoNum type="arabicPeriod" startAt="6"/>
            </a:pPr>
            <a:r>
              <a:rPr lang="ar-KW" sz="2600" dirty="0">
                <a:solidFill>
                  <a:schemeClr val="tx2"/>
                </a:solidFill>
                <a:latin typeface="Calibri" pitchFamily="34" charset="0"/>
                <a:cs typeface="mohammad bold art 1" pitchFamily="2" charset="-78"/>
              </a:rPr>
              <a:t>ا</a:t>
            </a:r>
            <a:r>
              <a:rPr lang="ar-YE" sz="2600" dirty="0">
                <a:solidFill>
                  <a:schemeClr val="tx2"/>
                </a:solidFill>
                <a:latin typeface="Calibri" pitchFamily="34" charset="0"/>
                <a:cs typeface="mohammad bold art 1" pitchFamily="2" charset="-78"/>
              </a:rPr>
              <a:t>لتأكد من المطابقة والالتزام للأصول محل الحفظ للقوانين و القواعد المنظمة للتصرف</a:t>
            </a:r>
            <a:r>
              <a:rPr lang="ar-KW" sz="2600" dirty="0">
                <a:solidFill>
                  <a:schemeClr val="tx2"/>
                </a:solidFill>
                <a:latin typeface="Calibri" pitchFamily="34" charset="0"/>
                <a:cs typeface="mohammad bold art 1" pitchFamily="2" charset="-78"/>
              </a:rPr>
              <a:t> </a:t>
            </a:r>
            <a:r>
              <a:rPr lang="ar-YE" sz="2600" dirty="0">
                <a:solidFill>
                  <a:schemeClr val="tx2"/>
                </a:solidFill>
                <a:latin typeface="Calibri" pitchFamily="34" charset="0"/>
                <a:cs typeface="mohammad bold art 1" pitchFamily="2" charset="-78"/>
              </a:rPr>
              <a:t>والتداول في هذه الأصول.</a:t>
            </a:r>
            <a:endParaRPr lang="ar-KW" sz="2600" dirty="0">
              <a:solidFill>
                <a:schemeClr val="tx2"/>
              </a:solidFill>
              <a:latin typeface="Calibri" pitchFamily="34" charset="0"/>
              <a:cs typeface="mohammad bold art 1" pitchFamily="2" charset="-78"/>
            </a:endParaRPr>
          </a:p>
          <a:p>
            <a:pPr marL="514350" indent="-514350" algn="just" rtl="1" fontAlgn="ctr">
              <a:buFont typeface="+mj-lt"/>
              <a:buAutoNum type="arabicPeriod" startAt="6"/>
            </a:pPr>
            <a:r>
              <a:rPr lang="ar-YE" sz="2600" dirty="0">
                <a:solidFill>
                  <a:schemeClr val="tx2"/>
                </a:solidFill>
                <a:latin typeface="Calibri" pitchFamily="34" charset="0"/>
                <a:cs typeface="mohammad bold art 1" pitchFamily="2" charset="-78"/>
              </a:rPr>
              <a:t>إعداد التقارير الدورية المتعلقة بمحتويات حساب العميل وإرسالها للعميل و لجهة الإشراف إن وجد.</a:t>
            </a:r>
            <a:endParaRPr lang="ar-KW" sz="2600" dirty="0">
              <a:solidFill>
                <a:schemeClr val="tx2"/>
              </a:solidFill>
              <a:latin typeface="Calibri" pitchFamily="34" charset="0"/>
              <a:cs typeface="mohammad bold art 1" pitchFamily="2" charset="-78"/>
            </a:endParaRPr>
          </a:p>
          <a:p>
            <a:pPr marL="514350" indent="-514350" algn="just" rtl="1" fontAlgn="ctr">
              <a:buFont typeface="+mj-lt"/>
              <a:buAutoNum type="arabicPeriod" startAt="6"/>
            </a:pPr>
            <a:r>
              <a:rPr lang="ar-YE" sz="2600" dirty="0">
                <a:solidFill>
                  <a:schemeClr val="tx2"/>
                </a:solidFill>
                <a:latin typeface="Calibri" pitchFamily="34" charset="0"/>
                <a:cs typeface="mohammad bold art 1" pitchFamily="2" charset="-78"/>
              </a:rPr>
              <a:t>القيام بمهام المنتدب عن أمين العهدة بشأن موجودات السندات أو الصكوك.</a:t>
            </a:r>
            <a:endParaRPr lang="ar-KW" sz="26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3315471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صانع السوق</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marL="0" indent="0" algn="just" rtl="1">
              <a:buNone/>
            </a:pPr>
            <a:r>
              <a:rPr lang="ar-KW" sz="2600" dirty="0">
                <a:solidFill>
                  <a:schemeClr val="tx2"/>
                </a:solidFill>
                <a:latin typeface="Calibri" pitchFamily="34" charset="0"/>
                <a:cs typeface="mohammad bold art 1" pitchFamily="2" charset="-78"/>
              </a:rPr>
              <a:t>يعمل على توفيق قوى العرض والطلب على ورقة مالية مدرجة أو أكثر طبقاً للضوابط الصادرة عن الهيئة أو المعتمدة منها، وفقاً للآتي:</a:t>
            </a:r>
          </a:p>
          <a:p>
            <a:pPr marL="0" indent="0" algn="just" rtl="1">
              <a:buNone/>
            </a:pPr>
            <a:endParaRPr lang="ar-KW" sz="1500" dirty="0">
              <a:solidFill>
                <a:schemeClr val="tx2"/>
              </a:solidFill>
              <a:latin typeface="Calibri" pitchFamily="34" charset="0"/>
              <a:cs typeface="mohammad bold art 1" pitchFamily="2" charset="-78"/>
            </a:endParaRPr>
          </a:p>
          <a:p>
            <a:pPr algn="just" rtl="1" fontAlgn="ctr"/>
            <a:r>
              <a:rPr lang="ar-KW" sz="2600" dirty="0">
                <a:solidFill>
                  <a:schemeClr val="tx2"/>
                </a:solidFill>
                <a:latin typeface="Calibri" pitchFamily="34" charset="0"/>
                <a:cs typeface="mohammad bold art 1" pitchFamily="2" charset="-78"/>
              </a:rPr>
              <a:t>ي</a:t>
            </a:r>
            <a:r>
              <a:rPr lang="ar-YE" sz="2600" dirty="0">
                <a:solidFill>
                  <a:schemeClr val="tx2"/>
                </a:solidFill>
                <a:latin typeface="Calibri" pitchFamily="34" charset="0"/>
                <a:cs typeface="mohammad bold art 1" pitchFamily="2" charset="-78"/>
              </a:rPr>
              <a:t>ُسجل صانع السوق لدى البورصة لمزاولة نشاطه على ورقة مالية مدرجة أو أكثر لمدة سنة قابلة للتجديد</a:t>
            </a:r>
            <a:r>
              <a:rPr lang="ar-KW" sz="2600" dirty="0">
                <a:solidFill>
                  <a:schemeClr val="tx2"/>
                </a:solidFill>
                <a:latin typeface="Calibri" pitchFamily="34" charset="0"/>
                <a:cs typeface="mohammad bold art 1" pitchFamily="2" charset="-78"/>
              </a:rPr>
              <a:t>.</a:t>
            </a:r>
          </a:p>
          <a:p>
            <a:pPr algn="just" rtl="1" fontAlgn="ctr"/>
            <a:r>
              <a:rPr lang="ar-YE" sz="2600" dirty="0">
                <a:solidFill>
                  <a:schemeClr val="tx2"/>
                </a:solidFill>
                <a:latin typeface="Calibri" pitchFamily="34" charset="0"/>
                <a:cs typeface="mohammad bold art 1" pitchFamily="2" charset="-78"/>
              </a:rPr>
              <a:t>يقوم صانع السوق بإبرام اتفاقية مع البورصة لتحدد تفاصيل حقوق والتزامات صانع السوق وضوابط عمله.</a:t>
            </a:r>
            <a:endParaRPr lang="ar-KW" sz="2600" dirty="0">
              <a:solidFill>
                <a:schemeClr val="tx2"/>
              </a:solidFill>
              <a:latin typeface="Calibri" pitchFamily="34" charset="0"/>
              <a:cs typeface="mohammad bold art 1" pitchFamily="2" charset="-78"/>
            </a:endParaRPr>
          </a:p>
          <a:p>
            <a:pPr marL="0" indent="0" algn="just" rtl="1" fontAlgn="ctr">
              <a:buNone/>
            </a:pPr>
            <a:endParaRPr lang="ar-KW" sz="2600" dirty="0">
              <a:solidFill>
                <a:schemeClr val="tx2"/>
              </a:solidFill>
              <a:latin typeface="Calibri" pitchFamily="34" charset="0"/>
              <a:cs typeface="mohammad bold art 1" pitchFamily="2" charset="-78"/>
            </a:endParaRPr>
          </a:p>
          <a:p>
            <a:pPr marL="0" indent="0" algn="just" rtl="1" fontAlgn="ctr">
              <a:buNone/>
            </a:pPr>
            <a:r>
              <a:rPr lang="ar-YE" sz="2600" dirty="0">
                <a:solidFill>
                  <a:schemeClr val="tx2"/>
                </a:solidFill>
                <a:latin typeface="Calibri" pitchFamily="34" charset="0"/>
                <a:cs typeface="mohammad bold art 1" pitchFamily="2" charset="-78"/>
              </a:rPr>
              <a:t>تضع البورصة - بعد موافقة الهيئة - الإجراءات والضوابط التفصيلية لتنظيم نشاط صانع السوق بما لا يخالف الأحكام والضوابط ال</a:t>
            </a:r>
            <a:r>
              <a:rPr lang="ar-KW" sz="2600" dirty="0">
                <a:solidFill>
                  <a:schemeClr val="tx2"/>
                </a:solidFill>
                <a:latin typeface="Calibri" pitchFamily="34" charset="0"/>
                <a:cs typeface="mohammad bold art 1" pitchFamily="2" charset="-78"/>
              </a:rPr>
              <a:t>محددة من الهيئة</a:t>
            </a:r>
            <a:r>
              <a:rPr lang="ar-YE" sz="2600" dirty="0">
                <a:solidFill>
                  <a:schemeClr val="tx2"/>
                </a:solidFill>
                <a:latin typeface="Calibri" pitchFamily="34" charset="0"/>
                <a:cs typeface="mohammad bold art 1" pitchFamily="2" charset="-78"/>
              </a:rPr>
              <a:t>.</a:t>
            </a:r>
            <a:endParaRPr lang="ar-KW" sz="26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3851527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صانع السوق</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77500" lnSpcReduction="20000"/>
          </a:bodyPr>
          <a:lstStyle/>
          <a:p>
            <a:pPr marL="0" indent="0" algn="just" rtl="1" fontAlgn="ctr">
              <a:buNone/>
            </a:pPr>
            <a:r>
              <a:rPr lang="ar-KW" dirty="0">
                <a:solidFill>
                  <a:schemeClr val="tx2"/>
                </a:solidFill>
                <a:latin typeface="Calibri" pitchFamily="34" charset="0"/>
                <a:cs typeface="mohammad bold art 1" pitchFamily="2" charset="-78"/>
              </a:rPr>
              <a:t>يلتزم صانع السوق بالتالي: </a:t>
            </a:r>
          </a:p>
          <a:p>
            <a:pPr marL="457200" indent="-457200" algn="just" rtl="1" fontAlgn="ctr">
              <a:buFont typeface="+mj-lt"/>
              <a:buAutoNum type="arabicPeriod"/>
            </a:pPr>
            <a:r>
              <a:rPr lang="ar-YE" dirty="0">
                <a:solidFill>
                  <a:schemeClr val="tx2"/>
                </a:solidFill>
                <a:latin typeface="Calibri" pitchFamily="34" charset="0"/>
                <a:cs typeface="mohammad bold art 1" pitchFamily="2" charset="-78"/>
              </a:rPr>
              <a:t>إدخال أوامر بيع وشراء على الورقة المالية المسجل عليها وفقاً للاتفاق المبرم بين صانع السوق والبورصة، وذلك بأسعار مقترنة ببعضها مع فارق سعري تحدده البورصة، على أن يقوم بتعديل تلك الأوامر حسب حركة أسعار الورقة المالية، وذلك خلال فترات زمنية معينة تحددها البورصة</a:t>
            </a:r>
            <a:r>
              <a:rPr lang="ar-KW" dirty="0">
                <a:solidFill>
                  <a:schemeClr val="tx2"/>
                </a:solidFill>
                <a:latin typeface="Calibri" pitchFamily="34" charset="0"/>
                <a:cs typeface="mohammad bold art 1" pitchFamily="2" charset="-78"/>
              </a:rPr>
              <a:t>.</a:t>
            </a:r>
          </a:p>
          <a:p>
            <a:pPr marL="457200" indent="-457200" algn="just" rtl="1" fontAlgn="ctr">
              <a:buFont typeface="+mj-lt"/>
              <a:buAutoNum type="arabicPeriod"/>
            </a:pPr>
            <a:r>
              <a:rPr lang="ar-YE" dirty="0">
                <a:solidFill>
                  <a:schemeClr val="tx2"/>
                </a:solidFill>
                <a:latin typeface="Calibri" pitchFamily="34" charset="0"/>
                <a:cs typeface="mohammad bold art 1" pitchFamily="2" charset="-78"/>
              </a:rPr>
              <a:t>توفير أوامر البيع والشراء لمدة زمنية تحددها البورصة.</a:t>
            </a:r>
            <a:endParaRPr lang="ar-KW" dirty="0">
              <a:solidFill>
                <a:schemeClr val="tx2"/>
              </a:solidFill>
              <a:latin typeface="Calibri" pitchFamily="34" charset="0"/>
              <a:cs typeface="mohammad bold art 1" pitchFamily="2" charset="-78"/>
            </a:endParaRPr>
          </a:p>
          <a:p>
            <a:pPr marL="457200" indent="-457200" algn="just" rtl="1" fontAlgn="ctr">
              <a:buFont typeface="+mj-lt"/>
              <a:buAutoNum type="arabicPeriod"/>
            </a:pPr>
            <a:r>
              <a:rPr lang="ar-YE" dirty="0">
                <a:solidFill>
                  <a:schemeClr val="tx2"/>
                </a:solidFill>
                <a:latin typeface="Calibri" pitchFamily="34" charset="0"/>
                <a:cs typeface="mohammad bold art 1" pitchFamily="2" charset="-78"/>
              </a:rPr>
              <a:t>توفير الحد الأدنى الذي تحدده البورصة من المبالغ النقدية المخصصة لعملية صناعة السوق طوال فترة سريان الترخيص.</a:t>
            </a:r>
            <a:endParaRPr lang="ar-KW" dirty="0">
              <a:solidFill>
                <a:schemeClr val="tx2"/>
              </a:solidFill>
              <a:latin typeface="Calibri" pitchFamily="34" charset="0"/>
              <a:cs typeface="mohammad bold art 1" pitchFamily="2" charset="-78"/>
            </a:endParaRPr>
          </a:p>
          <a:p>
            <a:pPr marL="457200" indent="-457200" algn="just" rtl="1" fontAlgn="ctr">
              <a:buFont typeface="+mj-lt"/>
              <a:buAutoNum type="arabicPeriod"/>
            </a:pPr>
            <a:r>
              <a:rPr lang="ar-YE" dirty="0">
                <a:solidFill>
                  <a:schemeClr val="tx2"/>
                </a:solidFill>
                <a:latin typeface="Calibri" pitchFamily="34" charset="0"/>
                <a:cs typeface="mohammad bold art 1" pitchFamily="2" charset="-78"/>
              </a:rPr>
              <a:t>توفير أوامر البيع والشراء بحسب الشرائح التي تحددها البورصة ووفقاً للاتفاق المبرم بين صانع السوق والبورصة. ويجوز للبورصة بأن تحدد نسبة أوامر البيع القصوى من إجمالي قيمة الأوامر اليومية للورقة المالية الواحدة. </a:t>
            </a:r>
            <a:endParaRPr lang="ar-KW" dirty="0">
              <a:solidFill>
                <a:schemeClr val="tx2"/>
              </a:solidFill>
              <a:latin typeface="Calibri" pitchFamily="34" charset="0"/>
              <a:cs typeface="mohammad bold art 1" pitchFamily="2" charset="-78"/>
            </a:endParaRPr>
          </a:p>
          <a:p>
            <a:pPr marL="457200" indent="-457200" algn="just" rtl="1" fontAlgn="ctr">
              <a:buFont typeface="+mj-lt"/>
              <a:buAutoNum type="arabicPeriod"/>
            </a:pPr>
            <a:r>
              <a:rPr lang="ar-YE" dirty="0">
                <a:solidFill>
                  <a:schemeClr val="tx2"/>
                </a:solidFill>
                <a:latin typeface="Calibri" pitchFamily="34" charset="0"/>
                <a:cs typeface="mohammad bold art 1" pitchFamily="2" charset="-78"/>
              </a:rPr>
              <a:t>تنفيذ أوامر البيع والشراء (الصفقات) بقيمة تداول لا يقل مجموعها الشهري عن نسبة معينة تحددها البورصة من إجمالي قيمة تداولات الورقة المالية لذات الشهر.</a:t>
            </a:r>
            <a:endParaRPr lang="ar-KW"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27926969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وكيل اكتتاب</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r>
              <a:rPr lang="ar-YE" sz="2600" dirty="0">
                <a:solidFill>
                  <a:schemeClr val="tx2"/>
                </a:solidFill>
                <a:latin typeface="Calibri" pitchFamily="34" charset="0"/>
                <a:cs typeface="mohammad bold art 1" pitchFamily="2" charset="-78"/>
              </a:rPr>
              <a:t>تشمل مهام وكيل الاكتتاب على سبيل المثال لا الحصر الأعمال الآتية:</a:t>
            </a:r>
            <a:endParaRPr lang="ar-KW" sz="2600" dirty="0">
              <a:solidFill>
                <a:schemeClr val="tx2"/>
              </a:solidFill>
              <a:latin typeface="Calibri" pitchFamily="34" charset="0"/>
              <a:cs typeface="mohammad bold art 1" pitchFamily="2" charset="-78"/>
            </a:endParaRPr>
          </a:p>
          <a:p>
            <a:pPr marL="0" indent="0" algn="just" rtl="1" fontAlgn="ctr">
              <a:buNone/>
            </a:pPr>
            <a:endParaRPr lang="en-US" sz="2400" dirty="0">
              <a:solidFill>
                <a:schemeClr val="tx2"/>
              </a:solidFill>
              <a:latin typeface="Calibri" pitchFamily="34" charset="0"/>
              <a:cs typeface="mohammad bold art 1" pitchFamily="2" charset="-78"/>
            </a:endParaRPr>
          </a:p>
          <a:p>
            <a:pPr marL="457200" indent="-457200" algn="just" rtl="1" fontAlgn="ctr">
              <a:buFont typeface="+mj-lt"/>
              <a:buAutoNum type="arabicPeriod"/>
            </a:pPr>
            <a:r>
              <a:rPr lang="ar-YE" sz="2400" dirty="0">
                <a:solidFill>
                  <a:schemeClr val="tx2"/>
                </a:solidFill>
                <a:latin typeface="Calibri" pitchFamily="34" charset="0"/>
                <a:cs typeface="mohammad bold art 1" pitchFamily="2" charset="-78"/>
              </a:rPr>
              <a:t>عرض أو بيع الأوراق المالية لصالح مصدرها أو حليفه أو وكيله.</a:t>
            </a:r>
            <a:endParaRPr lang="en-US" sz="2400" dirty="0">
              <a:solidFill>
                <a:schemeClr val="tx2"/>
              </a:solidFill>
              <a:latin typeface="Calibri" pitchFamily="34" charset="0"/>
              <a:cs typeface="mohammad bold art 1" pitchFamily="2" charset="-78"/>
            </a:endParaRPr>
          </a:p>
          <a:p>
            <a:pPr marL="457200" indent="-457200" algn="just" rtl="1" fontAlgn="ctr">
              <a:buFont typeface="+mj-lt"/>
              <a:buAutoNum type="arabicPeriod"/>
            </a:pPr>
            <a:r>
              <a:rPr lang="ar-YE" sz="2400" dirty="0">
                <a:solidFill>
                  <a:schemeClr val="tx2"/>
                </a:solidFill>
                <a:latin typeface="Calibri" pitchFamily="34" charset="0"/>
                <a:cs typeface="mohammad bold art 1" pitchFamily="2" charset="-78"/>
              </a:rPr>
              <a:t>الحصول على أوراق مالية من المصدر أو حليفه بغرض إعادة تسويقها.</a:t>
            </a:r>
            <a:endParaRPr lang="en-US" sz="2400" dirty="0">
              <a:solidFill>
                <a:schemeClr val="tx2"/>
              </a:solidFill>
              <a:latin typeface="Calibri" pitchFamily="34" charset="0"/>
              <a:cs typeface="mohammad bold art 1" pitchFamily="2" charset="-78"/>
            </a:endParaRPr>
          </a:p>
          <a:p>
            <a:pPr marL="457200" indent="-457200" algn="just" rtl="1" fontAlgn="ctr">
              <a:buFont typeface="+mj-lt"/>
              <a:buAutoNum type="arabicPeriod"/>
            </a:pPr>
            <a:r>
              <a:rPr lang="ar-YE" sz="2400" dirty="0">
                <a:solidFill>
                  <a:schemeClr val="tx2"/>
                </a:solidFill>
                <a:latin typeface="Calibri" pitchFamily="34" charset="0"/>
                <a:cs typeface="mohammad bold art 1" pitchFamily="2" charset="-78"/>
              </a:rPr>
              <a:t>إدارة عملية إصدار الأوراق المالية.</a:t>
            </a:r>
            <a:endParaRPr lang="en-US" sz="24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41516079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وكالة تصنيف ائتماني</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ctr">
              <a:buNone/>
            </a:pPr>
            <a:endParaRPr lang="ar-KW" sz="2400" dirty="0" smtClean="0">
              <a:solidFill>
                <a:schemeClr val="tx2"/>
              </a:solidFill>
              <a:latin typeface="Calibri" pitchFamily="34" charset="0"/>
              <a:cs typeface="mohammad bold art 1" pitchFamily="2" charset="-78"/>
            </a:endParaRPr>
          </a:p>
          <a:p>
            <a:pPr marL="0" indent="0" algn="just" rtl="1" fontAlgn="ctr">
              <a:buNone/>
            </a:pPr>
            <a:endParaRPr lang="ar-KW" sz="2400" dirty="0">
              <a:solidFill>
                <a:schemeClr val="tx2"/>
              </a:solidFill>
              <a:latin typeface="Calibri" pitchFamily="34" charset="0"/>
              <a:cs typeface="mohammad bold art 1" pitchFamily="2" charset="-78"/>
            </a:endParaRPr>
          </a:p>
          <a:p>
            <a:pPr marL="0" indent="0" algn="just" rtl="1" fontAlgn="ctr">
              <a:buNone/>
            </a:pPr>
            <a:r>
              <a:rPr lang="ar-YE" sz="2400" dirty="0" smtClean="0">
                <a:solidFill>
                  <a:schemeClr val="tx2"/>
                </a:solidFill>
                <a:latin typeface="Calibri" pitchFamily="34" charset="0"/>
                <a:cs typeface="mohammad bold art 1" pitchFamily="2" charset="-78"/>
              </a:rPr>
              <a:t>تقوم </a:t>
            </a:r>
            <a:r>
              <a:rPr lang="ar-YE" sz="2400" dirty="0">
                <a:solidFill>
                  <a:schemeClr val="tx2"/>
                </a:solidFill>
                <a:latin typeface="Calibri" pitchFamily="34" charset="0"/>
                <a:cs typeface="mohammad bold art 1" pitchFamily="2" charset="-78"/>
              </a:rPr>
              <a:t>وكالة التصنيف الائتماني بالأعمال المتعلقة بجمع البيانات والمعلومات لتقييم الجدارة الائتمانية لجهة معينة بهدف إصدار التصنيفات الائتمانية لهذه الجهة ومراجعتها حسب الحاجة أو رغبة الجهة التي تطلب التصنيف.</a:t>
            </a:r>
            <a:endParaRPr lang="en-US" sz="2400"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26</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14591801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chemeClr val="accent4">
                    <a:lumMod val="50000"/>
                  </a:schemeClr>
                </a:solidFill>
                <a:cs typeface="mohammad bold art 1" pitchFamily="2" charset="-78"/>
              </a:rPr>
              <a:t>فقرة الأسئلة</a:t>
            </a:r>
            <a:endParaRPr lang="en-GB" sz="6600" dirty="0">
              <a:solidFill>
                <a:schemeClr val="accent4">
                  <a:lumMod val="50000"/>
                </a:schemeClr>
              </a:solidFill>
              <a:cs typeface="mohammad bold art 1" pitchFamily="2" charset="-78"/>
            </a:endParaRPr>
          </a:p>
        </p:txBody>
      </p:sp>
      <p:pic>
        <p:nvPicPr>
          <p:cNvPr id="7" name="Picture 6"/>
          <p:cNvPicPr>
            <a:picLocks noChangeAspect="1"/>
          </p:cNvPicPr>
          <p:nvPr/>
        </p:nvPicPr>
        <p:blipFill>
          <a:blip r:embed="rId2"/>
          <a:stretch>
            <a:fillRect/>
          </a:stretch>
        </p:blipFill>
        <p:spPr>
          <a:xfrm>
            <a:off x="0" y="0"/>
            <a:ext cx="1952128" cy="6857999"/>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8384" y="0"/>
            <a:ext cx="1635615" cy="16288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3001" y="0"/>
            <a:ext cx="1490997" cy="1484784"/>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25310" y="0"/>
            <a:ext cx="1418688" cy="1412776"/>
          </a:xfrm>
          <a:prstGeom prst="rect">
            <a:avLst/>
          </a:prstGeom>
        </p:spPr>
      </p:pic>
    </p:spTree>
    <p:extLst>
      <p:ext uri="{BB962C8B-B14F-4D97-AF65-F5344CB8AC3E}">
        <p14:creationId xmlns:p14="http://schemas.microsoft.com/office/powerpoint/2010/main" val="7488799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chemeClr val="accent4">
                    <a:lumMod val="50000"/>
                  </a:schemeClr>
                </a:solidFill>
                <a:cs typeface="mohammad bold art 1" pitchFamily="2" charset="-78"/>
              </a:rPr>
              <a:t>شــكــراً</a:t>
            </a:r>
            <a:endParaRPr lang="en-GB" sz="6600" dirty="0">
              <a:solidFill>
                <a:schemeClr val="accent4">
                  <a:lumMod val="50000"/>
                </a:schemeClr>
              </a:solidFill>
              <a:cs typeface="mohammad bold art 1" pitchFamily="2" charset="-78"/>
            </a:endParaRPr>
          </a:p>
        </p:txBody>
      </p:sp>
      <p:pic>
        <p:nvPicPr>
          <p:cNvPr id="7" name="Picture 6"/>
          <p:cNvPicPr>
            <a:picLocks noChangeAspect="1"/>
          </p:cNvPicPr>
          <p:nvPr/>
        </p:nvPicPr>
        <p:blipFill>
          <a:blip r:embed="rId2"/>
          <a:stretch>
            <a:fillRect/>
          </a:stretch>
        </p:blipFill>
        <p:spPr>
          <a:xfrm>
            <a:off x="0" y="0"/>
            <a:ext cx="1952128" cy="6857999"/>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8384" y="0"/>
            <a:ext cx="1635615" cy="16288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3001" y="0"/>
            <a:ext cx="1490997" cy="1484784"/>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25310" y="0"/>
            <a:ext cx="1418688" cy="1412776"/>
          </a:xfrm>
          <a:prstGeom prst="rect">
            <a:avLst/>
          </a:prstGeom>
        </p:spPr>
      </p:pic>
    </p:spTree>
    <p:extLst>
      <p:ext uri="{BB962C8B-B14F-4D97-AF65-F5344CB8AC3E}">
        <p14:creationId xmlns:p14="http://schemas.microsoft.com/office/powerpoint/2010/main" val="4196725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dirty="0">
                <a:solidFill>
                  <a:schemeClr val="tx2"/>
                </a:solidFill>
                <a:latin typeface="Calibri" pitchFamily="34" charset="0"/>
                <a:cs typeface="mohammad bold art 1" pitchFamily="2" charset="-78"/>
              </a:rPr>
              <a:t>تعريف «</a:t>
            </a:r>
            <a:r>
              <a:rPr lang="ar-KW" sz="3200" dirty="0">
                <a:solidFill>
                  <a:srgbClr val="AE852D"/>
                </a:solidFill>
                <a:latin typeface="Calibri" pitchFamily="34" charset="0"/>
                <a:cs typeface="mohammad bold art 1" pitchFamily="2" charset="-78"/>
              </a:rPr>
              <a:t>الورقة المالية</a:t>
            </a:r>
            <a:r>
              <a:rPr lang="ar-KW" sz="3200" dirty="0">
                <a:solidFill>
                  <a:schemeClr val="tx2"/>
                </a:solidFill>
                <a:latin typeface="Calibri" pitchFamily="34" charset="0"/>
                <a:cs typeface="mohammad bold art 1" pitchFamily="2" charset="-78"/>
              </a:rPr>
              <a:t>»</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dirty="0" smtClean="0">
                <a:solidFill>
                  <a:schemeClr val="tx2"/>
                </a:solidFill>
                <a:latin typeface="Calibri" pitchFamily="34" charset="0"/>
                <a:cs typeface="mohammad bold art 1" pitchFamily="2" charset="-78"/>
              </a:rPr>
              <a:t>ولا </a:t>
            </a:r>
            <a:r>
              <a:rPr lang="ar-KW" dirty="0">
                <a:solidFill>
                  <a:schemeClr val="tx2"/>
                </a:solidFill>
                <a:latin typeface="Calibri" pitchFamily="34" charset="0"/>
                <a:cs typeface="mohammad bold art 1" pitchFamily="2" charset="-78"/>
              </a:rPr>
              <a:t>تعد أوراقاً مالية:</a:t>
            </a:r>
          </a:p>
          <a:p>
            <a:pPr marL="0" lvl="0" indent="0" algn="just" rtl="1" fontAlgn="base">
              <a:spcBef>
                <a:spcPct val="0"/>
              </a:spcBef>
              <a:spcAft>
                <a:spcPts val="600"/>
              </a:spcAft>
              <a:buNone/>
            </a:pPr>
            <a:endParaRPr lang="ar-KW" sz="1200" dirty="0">
              <a:solidFill>
                <a:schemeClr val="tx2"/>
              </a:solidFill>
              <a:latin typeface="Calibri" pitchFamily="34" charset="0"/>
              <a:cs typeface="mohammad bold art 1" pitchFamily="2" charset="-78"/>
            </a:endParaRPr>
          </a:p>
          <a:p>
            <a:pPr marL="457200" lvl="0" indent="-457200" algn="just" rtl="1" fontAlgn="base">
              <a:spcBef>
                <a:spcPct val="0"/>
              </a:spcBef>
              <a:spcAft>
                <a:spcPts val="600"/>
              </a:spcAft>
              <a:buFont typeface="+mj-lt"/>
              <a:buAutoNum type="arabicPeriod"/>
            </a:pPr>
            <a:r>
              <a:rPr lang="ar-KW" dirty="0">
                <a:solidFill>
                  <a:schemeClr val="tx2"/>
                </a:solidFill>
                <a:latin typeface="Calibri" pitchFamily="34" charset="0"/>
                <a:cs typeface="mohammad bold art 1" pitchFamily="2" charset="-78"/>
              </a:rPr>
              <a:t>الأوراق التجارية: الشيكات والكمبيالات والسندات لأمر.</a:t>
            </a:r>
          </a:p>
          <a:p>
            <a:pPr marL="457200" lvl="0" indent="-457200" algn="just" rtl="1" fontAlgn="base">
              <a:spcBef>
                <a:spcPct val="0"/>
              </a:spcBef>
              <a:spcAft>
                <a:spcPts val="600"/>
              </a:spcAft>
              <a:buFont typeface="+mj-lt"/>
              <a:buAutoNum type="arabicPeriod"/>
            </a:pPr>
            <a:r>
              <a:rPr lang="ar-KW" dirty="0">
                <a:solidFill>
                  <a:schemeClr val="tx2"/>
                </a:solidFill>
                <a:latin typeface="Calibri" pitchFamily="34" charset="0"/>
                <a:cs typeface="mohammad bold art 1" pitchFamily="2" charset="-78"/>
              </a:rPr>
              <a:t>الاعتمادات </a:t>
            </a:r>
            <a:r>
              <a:rPr lang="ar-KW" dirty="0" err="1">
                <a:solidFill>
                  <a:schemeClr val="tx2"/>
                </a:solidFill>
                <a:latin typeface="Calibri" pitchFamily="34" charset="0"/>
                <a:cs typeface="mohammad bold art 1" pitchFamily="2" charset="-78"/>
              </a:rPr>
              <a:t>المستندية</a:t>
            </a:r>
            <a:r>
              <a:rPr lang="ar-KW" dirty="0">
                <a:solidFill>
                  <a:schemeClr val="tx2"/>
                </a:solidFill>
                <a:latin typeface="Calibri" pitchFamily="34" charset="0"/>
                <a:cs typeface="mohammad bold art 1" pitchFamily="2" charset="-78"/>
              </a:rPr>
              <a:t>.</a:t>
            </a:r>
          </a:p>
          <a:p>
            <a:pPr marL="457200" lvl="0" indent="-457200" algn="just" rtl="1" fontAlgn="base">
              <a:spcBef>
                <a:spcPct val="0"/>
              </a:spcBef>
              <a:spcAft>
                <a:spcPts val="600"/>
              </a:spcAft>
              <a:buFont typeface="+mj-lt"/>
              <a:buAutoNum type="arabicPeriod"/>
            </a:pPr>
            <a:r>
              <a:rPr lang="ar-KW" dirty="0">
                <a:solidFill>
                  <a:schemeClr val="tx2"/>
                </a:solidFill>
                <a:latin typeface="Calibri" pitchFamily="34" charset="0"/>
                <a:cs typeface="mohammad bold art 1" pitchFamily="2" charset="-78"/>
              </a:rPr>
              <a:t>الحوالات النقدية. </a:t>
            </a:r>
          </a:p>
          <a:p>
            <a:pPr marL="457200" lvl="0" indent="-457200" algn="just" rtl="1" fontAlgn="base">
              <a:spcBef>
                <a:spcPct val="0"/>
              </a:spcBef>
              <a:spcAft>
                <a:spcPts val="600"/>
              </a:spcAft>
              <a:buFont typeface="+mj-lt"/>
              <a:buAutoNum type="arabicPeriod"/>
            </a:pPr>
            <a:r>
              <a:rPr lang="ar-KW" dirty="0">
                <a:solidFill>
                  <a:schemeClr val="tx2"/>
                </a:solidFill>
                <a:latin typeface="Calibri" pitchFamily="34" charset="0"/>
                <a:cs typeface="mohammad bold art 1" pitchFamily="2" charset="-78"/>
              </a:rPr>
              <a:t>الأدوات التي تتداولها البنوك حصراً فيما بينها.</a:t>
            </a:r>
          </a:p>
          <a:p>
            <a:pPr marL="457200" lvl="0" indent="-457200" algn="just" rtl="1" fontAlgn="base">
              <a:spcBef>
                <a:spcPct val="0"/>
              </a:spcBef>
              <a:spcAft>
                <a:spcPts val="600"/>
              </a:spcAft>
              <a:buFont typeface="+mj-lt"/>
              <a:buAutoNum type="arabicPeriod"/>
            </a:pPr>
            <a:r>
              <a:rPr lang="ar-KW" dirty="0" err="1">
                <a:solidFill>
                  <a:schemeClr val="tx2"/>
                </a:solidFill>
                <a:latin typeface="Calibri" pitchFamily="34" charset="0"/>
                <a:cs typeface="mohammad bold art 1" pitchFamily="2" charset="-78"/>
              </a:rPr>
              <a:t>بوالص</a:t>
            </a:r>
            <a:r>
              <a:rPr lang="ar-KW" dirty="0">
                <a:solidFill>
                  <a:schemeClr val="tx2"/>
                </a:solidFill>
                <a:latin typeface="Calibri" pitchFamily="34" charset="0"/>
                <a:cs typeface="mohammad bold art 1" pitchFamily="2" charset="-78"/>
              </a:rPr>
              <a:t> التأمين.</a:t>
            </a:r>
          </a:p>
          <a:p>
            <a:pPr marL="457200" lvl="0" indent="-457200" algn="just" rtl="1" fontAlgn="base">
              <a:spcBef>
                <a:spcPct val="0"/>
              </a:spcBef>
              <a:spcAft>
                <a:spcPts val="600"/>
              </a:spcAft>
              <a:buFont typeface="+mj-lt"/>
              <a:buAutoNum type="arabicPeriod"/>
            </a:pPr>
            <a:r>
              <a:rPr lang="ar-KW" dirty="0">
                <a:solidFill>
                  <a:schemeClr val="tx2"/>
                </a:solidFill>
                <a:latin typeface="Calibri" pitchFamily="34" charset="0"/>
                <a:cs typeface="mohammad bold art 1" pitchFamily="2" charset="-78"/>
              </a:rPr>
              <a:t>الحقوق المترتبة في صناديق التقاعد للمنتفعين.     </a:t>
            </a:r>
            <a:r>
              <a:rPr lang="ar-KW" sz="3600" dirty="0">
                <a:solidFill>
                  <a:schemeClr val="tx2"/>
                </a:solidFill>
                <a:latin typeface="Calibri" pitchFamily="34" charset="0"/>
                <a:cs typeface="mohammad bold art 1" pitchFamily="2" charset="-78"/>
              </a:rPr>
              <a:t> </a:t>
            </a:r>
          </a:p>
          <a:p>
            <a:pPr marL="0" lvl="0" indent="0" algn="just" rtl="1" fontAlgn="base">
              <a:spcBef>
                <a:spcPct val="0"/>
              </a:spcBef>
              <a:spcAft>
                <a:spcPts val="600"/>
              </a:spcAft>
              <a:buNone/>
            </a:pPr>
            <a:endParaRPr lang="en-US" sz="2600" dirty="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2099097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أنشطة الأوراق المالية</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pPr marL="0" indent="0" algn="just" rtl="1" fontAlgn="ctr">
              <a:buNone/>
            </a:pPr>
            <a:r>
              <a:rPr lang="ar-YE" sz="3500" dirty="0">
                <a:solidFill>
                  <a:schemeClr val="tx2"/>
                </a:solidFill>
                <a:latin typeface="Calibri" pitchFamily="34" charset="0"/>
                <a:cs typeface="mohammad bold art 1" pitchFamily="2" charset="-78"/>
              </a:rPr>
              <a:t>يدخل ضمن أنشطة الأوراق المالية الأنشطة التالية:</a:t>
            </a:r>
            <a:endParaRPr lang="ar-KW" sz="3500" dirty="0">
              <a:solidFill>
                <a:schemeClr val="tx2"/>
              </a:solidFill>
              <a:latin typeface="Calibri" pitchFamily="34" charset="0"/>
              <a:cs typeface="mohammad bold art 1" pitchFamily="2" charset="-78"/>
            </a:endParaRPr>
          </a:p>
          <a:p>
            <a:pPr marL="0" indent="0" algn="r" rtl="1" fontAlgn="ctr">
              <a:buNone/>
            </a:pPr>
            <a:r>
              <a:rPr lang="ar-YE" sz="2400" dirty="0">
                <a:solidFill>
                  <a:schemeClr val="tx2"/>
                </a:solidFill>
                <a:latin typeface="Calibri" pitchFamily="34" charset="0"/>
                <a:cs typeface="mohammad bold art 1" pitchFamily="2" charset="-78"/>
              </a:rPr>
              <a:t> </a:t>
            </a:r>
            <a:endParaRPr lang="en-US" sz="2400" dirty="0" smtClean="0">
              <a:solidFill>
                <a:schemeClr val="tx2"/>
              </a:solidFill>
              <a:latin typeface="Calibri" pitchFamily="34" charset="0"/>
              <a:cs typeface="mohammad bold art 1" pitchFamily="2" charset="-78"/>
            </a:endParaRPr>
          </a:p>
          <a:p>
            <a:pPr marL="742950" indent="-742950" algn="r" rtl="1" fontAlgn="ctr">
              <a:buFont typeface="+mj-lt"/>
              <a:buAutoNum type="arabicPeriod"/>
            </a:pPr>
            <a:r>
              <a:rPr lang="ar-YE" dirty="0" smtClean="0">
                <a:solidFill>
                  <a:schemeClr val="tx2"/>
                </a:solidFill>
                <a:latin typeface="Calibri" pitchFamily="34" charset="0"/>
                <a:cs typeface="mohammad bold art 1" pitchFamily="2" charset="-78"/>
              </a:rPr>
              <a:t>بورصة أوراق مالية.</a:t>
            </a:r>
            <a:endParaRPr lang="ar-KW" dirty="0" smtClean="0">
              <a:solidFill>
                <a:schemeClr val="tx2"/>
              </a:solidFill>
              <a:latin typeface="Calibri" pitchFamily="34" charset="0"/>
              <a:cs typeface="mohammad bold art 1" pitchFamily="2" charset="-78"/>
            </a:endParaRPr>
          </a:p>
          <a:p>
            <a:pPr marL="742950" indent="-742950" algn="r" rtl="1" fontAlgn="ctr">
              <a:buFont typeface="+mj-lt"/>
              <a:buAutoNum type="arabicPeriod"/>
            </a:pPr>
            <a:r>
              <a:rPr lang="ar-YE" dirty="0" smtClean="0">
                <a:solidFill>
                  <a:schemeClr val="tx2"/>
                </a:solidFill>
                <a:latin typeface="Calibri" pitchFamily="34" charset="0"/>
                <a:cs typeface="mohammad bold art 1" pitchFamily="2" charset="-78"/>
              </a:rPr>
              <a:t>وكالة </a:t>
            </a:r>
            <a:r>
              <a:rPr lang="ar-YE" dirty="0">
                <a:solidFill>
                  <a:schemeClr val="tx2"/>
                </a:solidFill>
                <a:latin typeface="Calibri" pitchFamily="34" charset="0"/>
                <a:cs typeface="mohammad bold art 1" pitchFamily="2" charset="-78"/>
              </a:rPr>
              <a:t>مقاصة.</a:t>
            </a:r>
            <a:r>
              <a:rPr lang="ar-KW" dirty="0">
                <a:solidFill>
                  <a:schemeClr val="tx2"/>
                </a:solidFill>
                <a:latin typeface="Calibri" pitchFamily="34" charset="0"/>
                <a:cs typeface="mohammad bold art 1" pitchFamily="2" charset="-78"/>
              </a:rPr>
              <a:t> </a:t>
            </a:r>
          </a:p>
          <a:p>
            <a:pPr marL="742950" indent="-742950" algn="r" rtl="1" fontAlgn="ctr">
              <a:buFont typeface="+mj-lt"/>
              <a:buAutoNum type="arabicPeriod"/>
            </a:pPr>
            <a:r>
              <a:rPr lang="ar-YE" dirty="0">
                <a:solidFill>
                  <a:schemeClr val="tx2"/>
                </a:solidFill>
                <a:latin typeface="Calibri" pitchFamily="34" charset="0"/>
                <a:cs typeface="mohammad bold art 1" pitchFamily="2" charset="-78"/>
              </a:rPr>
              <a:t>مدير محفظة الاستثمار.</a:t>
            </a:r>
            <a:r>
              <a:rPr lang="en-GB" dirty="0">
                <a:solidFill>
                  <a:schemeClr val="tx2"/>
                </a:solidFill>
                <a:latin typeface="Calibri" pitchFamily="34" charset="0"/>
                <a:cs typeface="mohammad bold art 1" pitchFamily="2" charset="-78"/>
              </a:rPr>
              <a:t>	</a:t>
            </a:r>
            <a:endParaRPr lang="ar-KW" dirty="0">
              <a:solidFill>
                <a:schemeClr val="tx2"/>
              </a:solidFill>
              <a:latin typeface="Calibri" pitchFamily="34" charset="0"/>
              <a:cs typeface="mohammad bold art 1" pitchFamily="2" charset="-78"/>
            </a:endParaRPr>
          </a:p>
          <a:p>
            <a:pPr marL="742950" indent="-742950" algn="r" rtl="1" fontAlgn="ctr">
              <a:buFont typeface="+mj-lt"/>
              <a:buAutoNum type="arabicPeriod"/>
            </a:pPr>
            <a:r>
              <a:rPr lang="ar-YE" dirty="0">
                <a:solidFill>
                  <a:schemeClr val="tx2"/>
                </a:solidFill>
                <a:latin typeface="Calibri" pitchFamily="34" charset="0"/>
                <a:cs typeface="mohammad bold art 1" pitchFamily="2" charset="-78"/>
              </a:rPr>
              <a:t>مدير نظام استثمار جماعي.</a:t>
            </a:r>
            <a:endParaRPr lang="ar-KW" dirty="0">
              <a:solidFill>
                <a:schemeClr val="tx2"/>
              </a:solidFill>
              <a:latin typeface="Calibri" pitchFamily="34" charset="0"/>
              <a:cs typeface="mohammad bold art 1" pitchFamily="2" charset="-78"/>
            </a:endParaRPr>
          </a:p>
          <a:p>
            <a:pPr marL="742950" indent="-742950" algn="r" rtl="1" fontAlgn="ctr">
              <a:buFont typeface="+mj-lt"/>
              <a:buAutoNum type="arabicPeriod"/>
            </a:pPr>
            <a:r>
              <a:rPr lang="ar-KW" dirty="0">
                <a:solidFill>
                  <a:schemeClr val="tx2"/>
                </a:solidFill>
                <a:latin typeface="Calibri" pitchFamily="34" charset="0"/>
                <a:cs typeface="mohammad bold art 1" pitchFamily="2" charset="-78"/>
              </a:rPr>
              <a:t>وكيل اكتتاب.</a:t>
            </a:r>
          </a:p>
          <a:p>
            <a:pPr marL="742950" indent="-742950" algn="r" rtl="1" fontAlgn="ctr">
              <a:buFont typeface="+mj-lt"/>
              <a:buAutoNum type="arabicPeriod"/>
            </a:pPr>
            <a:r>
              <a:rPr lang="ar-YE" dirty="0">
                <a:solidFill>
                  <a:schemeClr val="tx2"/>
                </a:solidFill>
                <a:latin typeface="Calibri" pitchFamily="34" charset="0"/>
                <a:cs typeface="mohammad bold art 1" pitchFamily="2" charset="-78"/>
              </a:rPr>
              <a:t>مستشار استثمار.</a:t>
            </a:r>
            <a:endParaRPr lang="ar-KW" dirty="0">
              <a:solidFill>
                <a:schemeClr val="tx2"/>
              </a:solidFill>
              <a:latin typeface="Calibri" pitchFamily="34" charset="0"/>
              <a:cs typeface="mohammad bold art 1" pitchFamily="2" charset="-78"/>
            </a:endParaRPr>
          </a:p>
          <a:p>
            <a:pPr marL="742950" indent="-742950" algn="r" rtl="1" fontAlgn="ctr">
              <a:buFont typeface="+mj-lt"/>
              <a:buAutoNum type="arabicPeriod"/>
            </a:pPr>
            <a:r>
              <a:rPr lang="ar-KW" dirty="0">
                <a:solidFill>
                  <a:schemeClr val="tx2"/>
                </a:solidFill>
                <a:latin typeface="Calibri" pitchFamily="34" charset="0"/>
                <a:cs typeface="mohammad bold art 1" pitchFamily="2" charset="-78"/>
              </a:rPr>
              <a:t>تقويم الأصول</a:t>
            </a:r>
          </a:p>
          <a:p>
            <a:pPr marL="742950" indent="-742950" algn="r" rtl="1" fontAlgn="ctr">
              <a:buFont typeface="+mj-lt"/>
              <a:buAutoNum type="arabicPeriod"/>
            </a:pPr>
            <a:r>
              <a:rPr lang="ar-YE" dirty="0">
                <a:solidFill>
                  <a:schemeClr val="tx2"/>
                </a:solidFill>
                <a:latin typeface="Calibri" pitchFamily="34" charset="0"/>
                <a:cs typeface="mohammad bold art 1" pitchFamily="2" charset="-78"/>
              </a:rPr>
              <a:t>أمين حفظ. </a:t>
            </a:r>
            <a:endParaRPr lang="ar-KW" dirty="0">
              <a:solidFill>
                <a:schemeClr val="tx2"/>
              </a:solidFill>
              <a:latin typeface="Calibri" pitchFamily="34" charset="0"/>
              <a:cs typeface="mohammad bold art 1" pitchFamily="2" charset="-78"/>
            </a:endParaRP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4254630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أنشطة الأوراق المالية</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742950" indent="-742950" algn="r" rtl="1" fontAlgn="ctr">
              <a:buFont typeface="Arial" panose="020B0604020202020204" pitchFamily="34" charset="0"/>
              <a:buAutoNum type="arabicPeriod" startAt="9"/>
            </a:pPr>
            <a:r>
              <a:rPr lang="ar-YE" dirty="0" smtClean="0">
                <a:solidFill>
                  <a:schemeClr val="tx2"/>
                </a:solidFill>
                <a:latin typeface="Calibri" pitchFamily="34" charset="0"/>
                <a:cs typeface="mohammad bold art 1" pitchFamily="2" charset="-78"/>
              </a:rPr>
              <a:t>صانع </a:t>
            </a:r>
            <a:r>
              <a:rPr lang="ar-YE" dirty="0">
                <a:solidFill>
                  <a:schemeClr val="tx2"/>
                </a:solidFill>
                <a:latin typeface="Calibri" pitchFamily="34" charset="0"/>
                <a:cs typeface="mohammad bold art 1" pitchFamily="2" charset="-78"/>
              </a:rPr>
              <a:t>السوق.</a:t>
            </a:r>
            <a:endParaRPr lang="ar-KW" dirty="0">
              <a:solidFill>
                <a:schemeClr val="tx2"/>
              </a:solidFill>
              <a:latin typeface="Calibri" pitchFamily="34" charset="0"/>
              <a:cs typeface="mohammad bold art 1" pitchFamily="2" charset="-78"/>
            </a:endParaRPr>
          </a:p>
          <a:p>
            <a:pPr marL="742950" indent="-742950" algn="r" rtl="1" fontAlgn="ctr">
              <a:buAutoNum type="arabicPeriod" startAt="9"/>
            </a:pPr>
            <a:r>
              <a:rPr lang="ar-YE" dirty="0">
                <a:solidFill>
                  <a:schemeClr val="tx2"/>
                </a:solidFill>
                <a:latin typeface="Calibri" pitchFamily="34" charset="0"/>
                <a:cs typeface="mohammad bold art 1" pitchFamily="2" charset="-78"/>
              </a:rPr>
              <a:t>وسيط أوراق مالية مسجل في بورصة الأوراق المالية.</a:t>
            </a:r>
            <a:endParaRPr lang="ar-KW" dirty="0">
              <a:solidFill>
                <a:schemeClr val="tx2"/>
              </a:solidFill>
              <a:latin typeface="Calibri" pitchFamily="34" charset="0"/>
              <a:cs typeface="mohammad bold art 1" pitchFamily="2" charset="-78"/>
            </a:endParaRPr>
          </a:p>
          <a:p>
            <a:pPr marL="742950" indent="-742950" algn="r" rtl="1" fontAlgn="ctr">
              <a:buAutoNum type="arabicPeriod" startAt="9"/>
            </a:pPr>
            <a:r>
              <a:rPr lang="ar-KW" dirty="0">
                <a:solidFill>
                  <a:schemeClr val="tx2"/>
                </a:solidFill>
                <a:latin typeface="Calibri" pitchFamily="34" charset="0"/>
                <a:cs typeface="mohammad bold art 1" pitchFamily="2" charset="-78"/>
              </a:rPr>
              <a:t>و</a:t>
            </a:r>
            <a:r>
              <a:rPr lang="ar-YE" dirty="0">
                <a:solidFill>
                  <a:schemeClr val="tx2"/>
                </a:solidFill>
                <a:latin typeface="Calibri" pitchFamily="34" charset="0"/>
                <a:cs typeface="mohammad bold art 1" pitchFamily="2" charset="-78"/>
              </a:rPr>
              <a:t>سيط أوراق مالية </a:t>
            </a:r>
            <a:r>
              <a:rPr lang="ar-KW" dirty="0">
                <a:solidFill>
                  <a:schemeClr val="tx2"/>
                </a:solidFill>
                <a:latin typeface="Calibri" pitchFamily="34" charset="0"/>
                <a:cs typeface="mohammad bold art 1" pitchFamily="2" charset="-78"/>
              </a:rPr>
              <a:t>مؤهل </a:t>
            </a:r>
            <a:r>
              <a:rPr lang="ar-YE" dirty="0">
                <a:solidFill>
                  <a:schemeClr val="tx2"/>
                </a:solidFill>
                <a:latin typeface="Calibri" pitchFamily="34" charset="0"/>
                <a:cs typeface="mohammad bold art 1" pitchFamily="2" charset="-78"/>
              </a:rPr>
              <a:t>مسجل في بورصة الأوراق المالية.</a:t>
            </a:r>
            <a:endParaRPr lang="ar-KW" dirty="0">
              <a:solidFill>
                <a:schemeClr val="tx2"/>
              </a:solidFill>
              <a:latin typeface="Calibri" pitchFamily="34" charset="0"/>
              <a:cs typeface="mohammad bold art 1" pitchFamily="2" charset="-78"/>
            </a:endParaRPr>
          </a:p>
          <a:p>
            <a:pPr marL="742950" indent="-742950" algn="r" rtl="1" fontAlgn="ctr">
              <a:buAutoNum type="arabicPeriod" startAt="9"/>
            </a:pPr>
            <a:r>
              <a:rPr lang="ar-KW" dirty="0">
                <a:solidFill>
                  <a:schemeClr val="tx2"/>
                </a:solidFill>
                <a:latin typeface="Calibri" pitchFamily="34" charset="0"/>
                <a:cs typeface="mohammad bold art 1" pitchFamily="2" charset="-78"/>
              </a:rPr>
              <a:t>و</a:t>
            </a:r>
            <a:r>
              <a:rPr lang="ar-YE" dirty="0">
                <a:solidFill>
                  <a:schemeClr val="tx2"/>
                </a:solidFill>
                <a:latin typeface="Calibri" pitchFamily="34" charset="0"/>
                <a:cs typeface="mohammad bold art 1" pitchFamily="2" charset="-78"/>
              </a:rPr>
              <a:t>سيط أوراق مالية غير مسجل في بورصة الأوراق المالية.</a:t>
            </a:r>
            <a:endParaRPr lang="ar-KW" dirty="0">
              <a:solidFill>
                <a:schemeClr val="tx2"/>
              </a:solidFill>
              <a:latin typeface="Calibri" pitchFamily="34" charset="0"/>
              <a:cs typeface="mohammad bold art 1" pitchFamily="2" charset="-78"/>
            </a:endParaRPr>
          </a:p>
          <a:p>
            <a:pPr marL="742950" indent="-742950" algn="r" rtl="1" fontAlgn="ctr">
              <a:buAutoNum type="arabicPeriod" startAt="9"/>
            </a:pPr>
            <a:r>
              <a:rPr lang="ar-YE" dirty="0">
                <a:solidFill>
                  <a:schemeClr val="tx2"/>
                </a:solidFill>
                <a:latin typeface="Calibri" pitchFamily="34" charset="0"/>
                <a:cs typeface="mohammad bold art 1" pitchFamily="2" charset="-78"/>
              </a:rPr>
              <a:t>مراقب استثمار. </a:t>
            </a:r>
            <a:endParaRPr lang="ar-KW" dirty="0">
              <a:solidFill>
                <a:schemeClr val="tx2"/>
              </a:solidFill>
              <a:latin typeface="Calibri" pitchFamily="34" charset="0"/>
              <a:cs typeface="mohammad bold art 1" pitchFamily="2" charset="-78"/>
            </a:endParaRPr>
          </a:p>
          <a:p>
            <a:pPr marL="742950" indent="-742950" algn="r" rtl="1" fontAlgn="ctr">
              <a:buAutoNum type="arabicPeriod" startAt="9"/>
            </a:pPr>
            <a:r>
              <a:rPr lang="ar-KW" dirty="0">
                <a:solidFill>
                  <a:schemeClr val="tx2"/>
                </a:solidFill>
                <a:latin typeface="Calibri" pitchFamily="34" charset="0"/>
                <a:cs typeface="mohammad bold art 1" pitchFamily="2" charset="-78"/>
              </a:rPr>
              <a:t>وكال</a:t>
            </a:r>
            <a:r>
              <a:rPr lang="ar-YE" dirty="0">
                <a:solidFill>
                  <a:schemeClr val="tx2"/>
                </a:solidFill>
                <a:latin typeface="Calibri" pitchFamily="34" charset="0"/>
                <a:cs typeface="mohammad bold art 1" pitchFamily="2" charset="-78"/>
              </a:rPr>
              <a:t>ة تصنيف ائتماني.</a:t>
            </a: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1587094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الأشخاص المرخص لهم</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spcAft>
                <a:spcPct val="0"/>
              </a:spcAft>
              <a:buNone/>
            </a:pPr>
            <a:endParaRPr lang="en-US" sz="2800" dirty="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graphicFrame>
        <p:nvGraphicFramePr>
          <p:cNvPr id="8" name="Chart 7"/>
          <p:cNvGraphicFramePr/>
          <p:nvPr>
            <p:extLst>
              <p:ext uri="{D42A27DB-BD31-4B8C-83A1-F6EECF244321}">
                <p14:modId xmlns:p14="http://schemas.microsoft.com/office/powerpoint/2010/main" val="3249982768"/>
              </p:ext>
            </p:extLst>
          </p:nvPr>
        </p:nvGraphicFramePr>
        <p:xfrm>
          <a:off x="685799" y="1523205"/>
          <a:ext cx="8001000" cy="427251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675227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99810"/>
            <a:ext cx="5876925" cy="1143000"/>
          </a:xfrm>
        </p:spPr>
        <p:txBody>
          <a:bodyPr>
            <a:normAutofit/>
          </a:bodyPr>
          <a:lstStyle/>
          <a:p>
            <a:pPr algn="r" rtl="1"/>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الأشخاص المرخص لهم وفقاً لنوع النشاط محل الترخيص</a:t>
            </a:r>
            <a:endParaRPr lang="en-US" sz="3200" dirty="0">
              <a:solidFill>
                <a:srgbClr val="AE852D"/>
              </a:solidFill>
              <a:latin typeface="Calibri" pitchFamily="34" charset="0"/>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spcAft>
                <a:spcPct val="0"/>
              </a:spcAft>
              <a:buNone/>
            </a:pPr>
            <a:endParaRPr lang="en-US" sz="2800" dirty="0">
              <a:latin typeface="Times New Roman" panose="02020603050405020304" pitchFamily="18" charset="0"/>
              <a:ea typeface="Calibri" panose="020F0502020204030204" pitchFamily="34" charset="0"/>
              <a:cs typeface="mohammad bold art 1" pitchFamily="2" charset="-78"/>
            </a:endParaRPr>
          </a:p>
          <a:p>
            <a:pPr marL="0" lvl="0" indent="0" algn="just" rtl="1" fontAlgn="base">
              <a:spcAft>
                <a:spcPct val="0"/>
              </a:spcAft>
              <a:buNone/>
            </a:pPr>
            <a:endParaRPr lang="ar-KW" sz="2800" dirty="0" smtClean="0">
              <a:latin typeface="Times New Roman" panose="02020603050405020304" pitchFamily="18" charset="0"/>
              <a:ea typeface="Calibri" panose="020F0502020204030204"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graphicFrame>
        <p:nvGraphicFramePr>
          <p:cNvPr id="11" name="Chart 10"/>
          <p:cNvGraphicFramePr/>
          <p:nvPr>
            <p:extLst>
              <p:ext uri="{D42A27DB-BD31-4B8C-83A1-F6EECF244321}">
                <p14:modId xmlns:p14="http://schemas.microsoft.com/office/powerpoint/2010/main" val="62678756"/>
              </p:ext>
            </p:extLst>
          </p:nvPr>
        </p:nvGraphicFramePr>
        <p:xfrm>
          <a:off x="536848" y="1501651"/>
          <a:ext cx="8149951" cy="470150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92322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بورصة أوراق مالية</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2262883"/>
            <a:ext cx="8229600" cy="4525963"/>
          </a:xfrm>
        </p:spPr>
        <p:txBody>
          <a:bodyPr>
            <a:normAutofit/>
          </a:bodyPr>
          <a:lstStyle/>
          <a:p>
            <a:pPr marL="0" indent="0" algn="just" rtl="1" fontAlgn="ctr">
              <a:buNone/>
            </a:pPr>
            <a:r>
              <a:rPr lang="ar-KW" sz="2400" dirty="0">
                <a:solidFill>
                  <a:schemeClr val="tx2"/>
                </a:solidFill>
                <a:latin typeface="Calibri" pitchFamily="34" charset="0"/>
                <a:cs typeface="mohammad bold art 1" pitchFamily="2" charset="-78"/>
              </a:rPr>
              <a:t>تدير البورصة نظاماً للتداول يخصص للتوفيق بين عروض البيع وطلبات الشراء للأوراق المالية المدرجة في البورصة، ويتبع هذا النظام الإجراءات والقواعد التي تضعها البورصة وتوافق عليها الهيئة.</a:t>
            </a:r>
          </a:p>
          <a:p>
            <a:pPr marL="0" indent="0" algn="just" rtl="1" fontAlgn="ctr">
              <a:buNone/>
            </a:pPr>
            <a:endParaRPr lang="ar-KW" dirty="0">
              <a:solidFill>
                <a:schemeClr val="tx2"/>
              </a:solidFill>
              <a:latin typeface="Calibri" pitchFamily="34" charset="0"/>
              <a:cs typeface="mohammad bold art 1" pitchFamily="2" charset="-78"/>
            </a:endParaRPr>
          </a:p>
          <a:p>
            <a:pPr marL="0" indent="0" algn="just" rtl="1" fontAlgn="ctr">
              <a:buNone/>
            </a:pPr>
            <a:r>
              <a:rPr lang="ar-KW" sz="2400" dirty="0">
                <a:solidFill>
                  <a:schemeClr val="tx2"/>
                </a:solidFill>
                <a:latin typeface="Calibri" pitchFamily="34" charset="0"/>
                <a:cs typeface="mohammad bold art 1" pitchFamily="2" charset="-78"/>
              </a:rPr>
              <a:t>لا يجوز تداول الأوراق المالية المدرجة في البورصة خارج هذا النظام إلا في الأحوال المستثناة التي تضعها البورصة ضمن قواعد التداول.</a:t>
            </a: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3592743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dirty="0">
                <a:solidFill>
                  <a:schemeClr val="tx2"/>
                </a:solidFill>
                <a:latin typeface="Calibri" pitchFamily="34" charset="0"/>
                <a:cs typeface="mohammad bold art 1" pitchFamily="2" charset="-78"/>
              </a:rPr>
              <a:t> </a:t>
            </a:r>
            <a:r>
              <a:rPr lang="ar-KW" sz="3200" dirty="0">
                <a:solidFill>
                  <a:srgbClr val="AE852D"/>
                </a:solidFill>
                <a:latin typeface="Calibri" pitchFamily="34" charset="0"/>
                <a:cs typeface="mohammad bold art 1" pitchFamily="2" charset="-78"/>
              </a:rPr>
              <a:t>وكالة مقاصة</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r" rtl="1" fontAlgn="ctr">
              <a:buNone/>
            </a:pPr>
            <a:endParaRPr lang="ar-KW" sz="2400" dirty="0">
              <a:solidFill>
                <a:schemeClr val="tx2"/>
              </a:solidFill>
              <a:latin typeface="Calibri" pitchFamily="34" charset="0"/>
              <a:cs typeface="mohammad bold art 1" pitchFamily="2" charset="-78"/>
            </a:endParaRPr>
          </a:p>
          <a:p>
            <a:pPr marL="0" indent="0" algn="just" rtl="1" fontAlgn="ctr">
              <a:buNone/>
            </a:pPr>
            <a:r>
              <a:rPr lang="ar-KW" sz="2400" dirty="0">
                <a:solidFill>
                  <a:schemeClr val="tx2"/>
                </a:solidFill>
                <a:latin typeface="Calibri" pitchFamily="34" charset="0"/>
                <a:cs typeface="mohammad bold art 1" pitchFamily="2" charset="-78"/>
              </a:rPr>
              <a:t>تقوم وكالة المقاصة بتقديم واحد أو أكثر من الخدمات التالية:</a:t>
            </a:r>
          </a:p>
          <a:p>
            <a:pPr marL="0" indent="0" algn="just" rtl="1" fontAlgn="ctr">
              <a:buNone/>
            </a:pPr>
            <a:endParaRPr lang="ar-KW" sz="2400" dirty="0">
              <a:solidFill>
                <a:schemeClr val="tx2"/>
              </a:solidFill>
              <a:latin typeface="Calibri" pitchFamily="34" charset="0"/>
              <a:cs typeface="mohammad bold art 1" pitchFamily="2" charset="-78"/>
            </a:endParaRPr>
          </a:p>
          <a:p>
            <a:pPr algn="just" rtl="1" fontAlgn="ctr"/>
            <a:r>
              <a:rPr lang="ar-KW" sz="2400" dirty="0">
                <a:solidFill>
                  <a:schemeClr val="tx2"/>
                </a:solidFill>
                <a:latin typeface="Calibri" pitchFamily="34" charset="0"/>
                <a:cs typeface="mohammad bold art 1" pitchFamily="2" charset="-78"/>
              </a:rPr>
              <a:t>الخدمات المتعلقة بالتسوية </a:t>
            </a:r>
            <a:r>
              <a:rPr lang="ar-KW" sz="2400" dirty="0" err="1">
                <a:solidFill>
                  <a:schemeClr val="tx2"/>
                </a:solidFill>
                <a:latin typeface="Calibri" pitchFamily="34" charset="0"/>
                <a:cs typeface="mohammad bold art 1" pitchFamily="2" charset="-78"/>
              </a:rPr>
              <a:t>والتقاص</a:t>
            </a:r>
            <a:r>
              <a:rPr lang="ar-KW" sz="2400" dirty="0">
                <a:solidFill>
                  <a:schemeClr val="tx2"/>
                </a:solidFill>
                <a:latin typeface="Calibri" pitchFamily="34" charset="0"/>
                <a:cs typeface="mohammad bold art 1" pitchFamily="2" charset="-78"/>
              </a:rPr>
              <a:t> للأوراق المالية فيما يتعلق بالدفع أو التسليم أو كليهما.</a:t>
            </a:r>
          </a:p>
          <a:p>
            <a:pPr algn="just" rtl="1" fontAlgn="ctr"/>
            <a:r>
              <a:rPr lang="ar-KW" sz="2400" dirty="0">
                <a:solidFill>
                  <a:schemeClr val="tx2"/>
                </a:solidFill>
                <a:latin typeface="Calibri" pitchFamily="34" charset="0"/>
                <a:cs typeface="mohammad bold art 1" pitchFamily="2" charset="-78"/>
              </a:rPr>
              <a:t>إيداع الأوراق المالية ضمن نظام الحفظ المركزي للأوراق المالية، ونقل ملكيتها وتسجيل المعاملات المتعلقة بها بما فيها البيع والشراء وتحويل الملكية والرهن وتوزيع الأرباح وغيرها من المعاملات.</a:t>
            </a:r>
          </a:p>
          <a:p>
            <a:pPr marL="0" indent="0" algn="r" rtl="1" fontAlgn="ctr">
              <a:buNone/>
            </a:pPr>
            <a:endParaRPr lang="ar-KW"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533400" y="6203156"/>
            <a:ext cx="8001000" cy="762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63837"/>
            <a:ext cx="2752350" cy="798578"/>
          </a:xfrm>
          <a:prstGeom prst="rect">
            <a:avLst/>
          </a:prstGeom>
        </p:spPr>
      </p:pic>
    </p:spTree>
    <p:extLst>
      <p:ext uri="{BB962C8B-B14F-4D97-AF65-F5344CB8AC3E}">
        <p14:creationId xmlns:p14="http://schemas.microsoft.com/office/powerpoint/2010/main" val="3737398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58</TotalTime>
  <Words>1664</Words>
  <Application>Microsoft Office PowerPoint</Application>
  <PresentationFormat>On-screen Show (4:3)</PresentationFormat>
  <Paragraphs>212</Paragraphs>
  <Slides>28</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Calibri Light</vt:lpstr>
      <vt:lpstr>mohammad bold art 1</vt:lpstr>
      <vt:lpstr>Sakkal Majalla</vt:lpstr>
      <vt:lpstr>Times New Roman</vt:lpstr>
      <vt:lpstr>Wingdings</vt:lpstr>
      <vt:lpstr>Office Theme</vt:lpstr>
      <vt:lpstr>ورشة عمل </vt:lpstr>
      <vt:lpstr>تعريف «الورقة المالية»</vt:lpstr>
      <vt:lpstr>تعريف «الورقة المالية»</vt:lpstr>
      <vt:lpstr> أنشطة الأوراق المالية</vt:lpstr>
      <vt:lpstr> أنشطة الأوراق المالية</vt:lpstr>
      <vt:lpstr> الأشخاص المرخص لهم</vt:lpstr>
      <vt:lpstr> الأشخاص المرخص لهم وفقاً لنوع النشاط محل الترخيص</vt:lpstr>
      <vt:lpstr> بورصة أوراق مالية</vt:lpstr>
      <vt:lpstr> وكالة مقاصة</vt:lpstr>
      <vt:lpstr>وسيط أوراق مالية مسجل في بورصة الأوراق المالية </vt:lpstr>
      <vt:lpstr>وسيط أوراق مالية مؤهل مسجل في بورصة الأوراق المالية </vt:lpstr>
      <vt:lpstr>وسيط أوراق مالية غير مسجل في بورصة الأوراق المالية </vt:lpstr>
      <vt:lpstr> مستشار استثمار</vt:lpstr>
      <vt:lpstr> تقويم الأصول</vt:lpstr>
      <vt:lpstr> تقويم الأصول</vt:lpstr>
      <vt:lpstr> تقويم الأصول</vt:lpstr>
      <vt:lpstr> مدير محفظة الاستثمار</vt:lpstr>
      <vt:lpstr> مدير نظام استثمار جماعي</vt:lpstr>
      <vt:lpstr> مراقب استثمار</vt:lpstr>
      <vt:lpstr> أمين الحفظ</vt:lpstr>
      <vt:lpstr> أمين الحفظ</vt:lpstr>
      <vt:lpstr> أمين الحفظ</vt:lpstr>
      <vt:lpstr> صانع السوق</vt:lpstr>
      <vt:lpstr> صانع السوق</vt:lpstr>
      <vt:lpstr> وكيل اكتتاب</vt:lpstr>
      <vt:lpstr> وكالة تصنيف ائتماني</vt:lpstr>
      <vt:lpstr>فقرة الأسئلة</vt:lpstr>
      <vt:lpstr>شــكــراً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Fuad W. Al-Ateeqi</dc:creator>
  <cp:lastModifiedBy>Fuad W. Al-Ateeqi</cp:lastModifiedBy>
  <cp:revision>9</cp:revision>
  <dcterms:created xsi:type="dcterms:W3CDTF">2018-08-14T05:11:48Z</dcterms:created>
  <dcterms:modified xsi:type="dcterms:W3CDTF">2018-12-05T12:09:24Z</dcterms:modified>
</cp:coreProperties>
</file>